
<file path=[Content_Types].xml><?xml version="1.0" encoding="utf-8"?>
<Types xmlns="http://schemas.openxmlformats.org/package/2006/content-types">
  <Default ContentType="image/jpeg" Extension="jpg"/>
  <Default ContentType="application/vnd.openxmlformats-officedocument.spreadsheetml.sheet" Extension="xlsx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6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ms-office.chartcolorstyle+xml" PartName="/ppt/charts/colors4.xml"/>
  <Override ContentType="application/vnd.ms-office.chartcolorstyle+xml" PartName="/ppt/charts/colors1.xml"/>
  <Override ContentType="application/vnd.ms-office.chartcolorstyle+xml" PartName="/ppt/charts/colors2.xml"/>
  <Override ContentType="application/vnd.ms-office.chartcolorstyle+xml" PartName="/ppt/charts/colors3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drawingml.chart+xml" PartName="/ppt/charts/chart3.xml"/>
  <Override ContentType="application/vnd.openxmlformats-officedocument.drawingml.chart+xml" PartName="/ppt/charts/chart2.xml"/>
  <Override ContentType="application/vnd.openxmlformats-officedocument.drawingml.chart+xml" PartName="/ppt/charts/chart4.xml"/>
  <Override ContentType="application/vnd.openxmlformats-officedocument.drawingml.chart+xml" PartName="/ppt/charts/chart1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binary" PartName="/ppt/metadata"/>
  <Override ContentType="application/vnd.openxmlformats-officedocument.presentationml.notesMaster+xml" PartName="/ppt/notesMasters/notesMaster1.xml"/>
  <Override ContentType="application/vnd.ms-office.chartstyle+xml" PartName="/ppt/charts/style3.xml"/>
  <Override ContentType="application/vnd.ms-office.chartstyle+xml" PartName="/ppt/charts/style4.xml"/>
  <Override ContentType="application/vnd.ms-office.chartstyle+xml" PartName="/ppt/charts/style1.xml"/>
  <Override ContentType="application/vnd.ms-office.chartstyle+xml" PartName="/ppt/charts/style2.xml"/>
  <Override ContentType="application/vnd.openxmlformats-officedocument.presentationml.presProps+xml" PartName="/ppt/pres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</p:sldIdLst>
  <p:sldSz cy="6858000" cx="12192000"/>
  <p:notesSz cx="6858000" cy="9144000"/>
  <p:embeddedFontLst>
    <p:embeddedFont>
      <p:font typeface="Montserrat"/>
      <p:regular r:id="rId14"/>
      <p:bold r:id="rId15"/>
      <p:italic r:id="rId16"/>
      <p:boldItalic r:id="rId17"/>
    </p:embeddedFont>
    <p:embeddedFont>
      <p:font typeface="Montserrat Black"/>
      <p:bold r:id="rId18"/>
      <p:boldItalic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20" roundtripDataSignature="AMtx7mhxsnqoHVlgqR5Ej+q/lEx8FkoYO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customschemas.google.com/relationships/presentationmetadata" Target="metadata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Montserrat-bold.fntdata"/><Relationship Id="rId14" Type="http://schemas.openxmlformats.org/officeDocument/2006/relationships/font" Target="fonts/Montserrat-regular.fntdata"/><Relationship Id="rId17" Type="http://schemas.openxmlformats.org/officeDocument/2006/relationships/font" Target="fonts/Montserrat-boldItalic.fntdata"/><Relationship Id="rId16" Type="http://schemas.openxmlformats.org/officeDocument/2006/relationships/font" Target="fonts/Montserrat-italic.fntdata"/><Relationship Id="rId5" Type="http://schemas.openxmlformats.org/officeDocument/2006/relationships/slide" Target="slides/slide1.xml"/><Relationship Id="rId19" Type="http://schemas.openxmlformats.org/officeDocument/2006/relationships/font" Target="fonts/MontserratBlack-boldItalic.fntdata"/><Relationship Id="rId6" Type="http://schemas.openxmlformats.org/officeDocument/2006/relationships/slide" Target="slides/slide2.xml"/><Relationship Id="rId18" Type="http://schemas.openxmlformats.org/officeDocument/2006/relationships/font" Target="fonts/MontserratBlack-bold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charts/_rels/chart1.xml.rels><?xml version="1.0" encoding="UTF-8" standalone="yes"?><Relationships xmlns="http://schemas.openxmlformats.org/package/2006/relationships"><Relationship Id="rId1" Type="http://schemas.microsoft.com/office/2011/relationships/chartStyle" Target="style1.xml"/><Relationship Id="rId2" Type="http://schemas.microsoft.com/office/2011/relationships/chartColorStyle" Target="colors1.xml"/><Relationship Id="rId3" Type="http://schemas.openxmlformats.org/officeDocument/2006/relationships/package" Target="../embeddings/Microsoft_Excel_Sheet1.xlsx"/></Relationships>
</file>

<file path=ppt/charts/_rels/chart2.xml.rels><?xml version="1.0" encoding="UTF-8" standalone="yes"?><Relationships xmlns="http://schemas.openxmlformats.org/package/2006/relationships"><Relationship Id="rId1" Type="http://schemas.microsoft.com/office/2011/relationships/chartStyle" Target="style2.xml"/><Relationship Id="rId2" Type="http://schemas.microsoft.com/office/2011/relationships/chartColorStyle" Target="colors2.xml"/><Relationship Id="rId3" Type="http://schemas.openxmlformats.org/officeDocument/2006/relationships/package" Target="../embeddings/Microsoft_Excel_Sheet2.xlsx"/></Relationships>
</file>

<file path=ppt/charts/_rels/chart3.xml.rels><?xml version="1.0" encoding="UTF-8" standalone="yes"?><Relationships xmlns="http://schemas.openxmlformats.org/package/2006/relationships"><Relationship Id="rId1" Type="http://schemas.microsoft.com/office/2011/relationships/chartStyle" Target="style3.xml"/><Relationship Id="rId2" Type="http://schemas.microsoft.com/office/2011/relationships/chartColorStyle" Target="colors3.xml"/><Relationship Id="rId3" Type="http://schemas.openxmlformats.org/officeDocument/2006/relationships/package" Target="../embeddings/Microsoft_Excel_Sheet3.xlsx"/></Relationships>
</file>

<file path=ppt/charts/_rels/chart4.xml.rels><?xml version="1.0" encoding="UTF-8" standalone="yes"?><Relationships xmlns="http://schemas.openxmlformats.org/package/2006/relationships"><Relationship Id="rId1" Type="http://schemas.microsoft.com/office/2011/relationships/chartStyle" Target="style4.xml"/><Relationship Id="rId2" Type="http://schemas.microsoft.com/office/2011/relationships/chartColorStyle" Target="colors4.xml"/><Relationship Id="rId3" Type="http://schemas.openxmlformats.org/officeDocument/2006/relationships/package" Target="../embeddings/Microsoft_Excel_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Аркуш1!$B$1</c:f>
              <c:strCache>
                <c:ptCount val="1"/>
                <c:pt idx="0">
                  <c:v>Стовпець1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C1D-4CCE-999E-D7FCED91330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CC1D-4CCE-999E-D7FCED91330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396-48F9-9054-5BE38209FCF6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2396-48F9-9054-5BE38209FCF6}"/>
              </c:ext>
            </c:extLst>
          </c:dPt>
          <c:dLbls>
            <c:dLbl>
              <c:idx val="0"/>
              <c:layout>
                <c:manualLayout>
                  <c:x val="-0.18111702378034875"/>
                  <c:y val="6.1787478695876488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97" b="1" i="0" u="none" strike="noStrike" kern="1200" baseline="0">
                        <a:solidFill>
                          <a:schemeClr val="bg1"/>
                        </a:solidFill>
                        <a:latin typeface="Montserrat" pitchFamily="2" charset="-52"/>
                        <a:ea typeface="+mn-ea"/>
                        <a:cs typeface="+mn-cs"/>
                      </a:defRPr>
                    </a:pPr>
                    <a:fld id="{6C25C8BA-BA87-45F9-86B7-853D414CD75E}" type="VALUE">
                      <a:rPr lang="en-US">
                        <a:solidFill>
                          <a:schemeClr val="accent2"/>
                        </a:solidFill>
                        <a:latin typeface="Montserrat" pitchFamily="2" charset="-52"/>
                      </a:rPr>
                      <a:pPr>
                        <a:defRPr b="1">
                          <a:solidFill>
                            <a:schemeClr val="bg1"/>
                          </a:solidFill>
                          <a:latin typeface="Montserrat" pitchFamily="2" charset="-52"/>
                        </a:defRPr>
                      </a:pPr>
                      <a:t>[ЗНАЧЕННЯ]</a:t>
                    </a:fld>
                    <a:endParaRPr lang="uk-UA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bg1"/>
                      </a:solidFill>
                      <a:latin typeface="Montserrat" pitchFamily="2" charset="-52"/>
                      <a:ea typeface="+mn-ea"/>
                      <a:cs typeface="+mn-cs"/>
                    </a:defRPr>
                  </a:pPr>
                  <a:endParaRPr lang="uk-UA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CC1D-4CCE-999E-D7FCED913300}"/>
                </c:ext>
              </c:extLst>
            </c:dLbl>
            <c:dLbl>
              <c:idx val="1"/>
              <c:layout>
                <c:manualLayout>
                  <c:x val="0.14000005769939164"/>
                  <c:y val="-0.1081381249962360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97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ontserrat" pitchFamily="2" charset="-52"/>
                        <a:ea typeface="+mn-ea"/>
                        <a:cs typeface="+mn-cs"/>
                      </a:defRPr>
                    </a:pPr>
                    <a:fld id="{2EF3CEBD-7CCB-4F11-8385-F1F60B481E95}" type="VALUE">
                      <a:rPr lang="en-US">
                        <a:solidFill>
                          <a:schemeClr val="accent1"/>
                        </a:solidFill>
                        <a:latin typeface="Montserrat" pitchFamily="2" charset="-52"/>
                      </a:rPr>
                      <a:pPr>
                        <a:defRPr b="1">
                          <a:latin typeface="Montserrat" pitchFamily="2" charset="-52"/>
                        </a:defRPr>
                      </a:pPr>
                      <a:t>[ЗНАЧЕННЯ]</a:t>
                    </a:fld>
                    <a:endParaRPr lang="uk-UA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Montserrat" pitchFamily="2" charset="-52"/>
                      <a:ea typeface="+mn-ea"/>
                      <a:cs typeface="+mn-cs"/>
                    </a:defRPr>
                  </a:pPr>
                  <a:endParaRPr lang="uk-UA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CC1D-4CCE-999E-D7FCED91330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Аркуш1!$A$2:$A$5</c:f>
              <c:strCache>
                <c:ptCount val="2"/>
                <c:pt idx="0">
                  <c:v>inhouse часка</c:v>
                </c:pt>
                <c:pt idx="1">
                  <c:v>Агентська частка+ інші</c:v>
                </c:pt>
              </c:strCache>
            </c:strRef>
          </c:cat>
          <c:val>
            <c:numRef>
              <c:f>Аркуш1!$B$2:$B$5</c:f>
              <c:numCache>
                <c:formatCode>0.00%</c:formatCode>
                <c:ptCount val="4"/>
                <c:pt idx="0">
                  <c:v>0.435</c:v>
                </c:pt>
                <c:pt idx="1">
                  <c:v>0.56499999999999995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C1D-4CCE-999E-D7FCED9133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Аркуш1!$B$1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E2666010-5C7B-4C58-A287-7051896F9386}" type="VALUE">
                      <a:rPr lang="en-US">
                        <a:latin typeface="Montserrat" pitchFamily="2" charset="-52"/>
                      </a:rPr>
                      <a:pPr/>
                      <a:t>[ЗНАЧЕННЯ]</a:t>
                    </a:fld>
                    <a:endParaRPr lang="uk-UA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5684-418A-B1E6-1E5ECAACA10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Аркуш1!$A$2</c:f>
              <c:numCache>
                <c:formatCode>General</c:formatCode>
                <c:ptCount val="1"/>
              </c:numCache>
            </c:numRef>
          </c:cat>
          <c:val>
            <c:numRef>
              <c:f>Аркуш1!$B$2</c:f>
              <c:numCache>
                <c:formatCode>General</c:formatCode>
                <c:ptCount val="1"/>
                <c:pt idx="0">
                  <c:v>839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684-418A-B1E6-1E5ECAACA10F}"/>
            </c:ext>
          </c:extLst>
        </c:ser>
        <c:ser>
          <c:idx val="1"/>
          <c:order val="1"/>
          <c:tx>
            <c:strRef>
              <c:f>Аркуш1!$C$1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684-418A-B1E6-1E5ECAACA10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Аркуш1!$A$2</c:f>
              <c:numCache>
                <c:formatCode>General</c:formatCode>
                <c:ptCount val="1"/>
              </c:numCache>
            </c:numRef>
          </c:cat>
          <c:val>
            <c:numRef>
              <c:f>Аркуш1!$C$2</c:f>
              <c:numCache>
                <c:formatCode>General</c:formatCode>
                <c:ptCount val="1"/>
                <c:pt idx="0">
                  <c:v>394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684-418A-B1E6-1E5ECAACA10F}"/>
            </c:ext>
          </c:extLst>
        </c:ser>
        <c:ser>
          <c:idx val="2"/>
          <c:order val="2"/>
          <c:tx>
            <c:strRef>
              <c:f>Аркуш1!$D$1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CF58B340-EB1E-4D44-96A1-7A8AC60403BE}" type="VALUE">
                      <a:rPr lang="en-US">
                        <a:latin typeface="Montserrat" pitchFamily="2" charset="-52"/>
                      </a:rPr>
                      <a:pPr/>
                      <a:t>[ЗНАЧЕННЯ]</a:t>
                    </a:fld>
                    <a:endParaRPr lang="uk-UA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5684-418A-B1E6-1E5ECAACA10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Аркуш1!$A$2</c:f>
              <c:numCache>
                <c:formatCode>General</c:formatCode>
                <c:ptCount val="1"/>
              </c:numCache>
            </c:numRef>
          </c:cat>
          <c:val>
            <c:numRef>
              <c:f>Аркуш1!$D$2</c:f>
              <c:numCache>
                <c:formatCode>General</c:formatCode>
                <c:ptCount val="1"/>
                <c:pt idx="0">
                  <c:v>495.6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684-418A-B1E6-1E5ECAACA10F}"/>
            </c:ext>
          </c:extLst>
        </c:ser>
        <c:ser>
          <c:idx val="3"/>
          <c:order val="3"/>
          <c:tx>
            <c:strRef>
              <c:f>Аркуш1!$E$1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5"/>
            </a:solidFill>
            <a:ln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Аркуш1!$A$2</c:f>
              <c:numCache>
                <c:formatCode>General</c:formatCode>
                <c:ptCount val="1"/>
              </c:numCache>
            </c:numRef>
          </c:cat>
          <c:val>
            <c:numRef>
              <c:f>Аркуш1!$E$2</c:f>
              <c:numCache>
                <c:formatCode>General</c:formatCode>
                <c:ptCount val="1"/>
                <c:pt idx="0">
                  <c:v>824.1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2FD-432B-8495-8C0ED322D000}"/>
            </c:ext>
          </c:extLst>
        </c:ser>
        <c:ser>
          <c:idx val="4"/>
          <c:order val="4"/>
          <c:tx>
            <c:strRef>
              <c:f>Аркуш1!$F$1</c:f>
              <c:strCache>
                <c:ptCount val="1"/>
                <c:pt idx="0">
                  <c:v>прогноз 2025</c:v>
                </c:pt>
              </c:strCache>
            </c:strRef>
          </c:tx>
          <c:spPr>
            <a:solidFill>
              <a:schemeClr val="bg2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Аркуш1!$A$2</c:f>
              <c:numCache>
                <c:formatCode>General</c:formatCode>
                <c:ptCount val="1"/>
              </c:numCache>
            </c:numRef>
          </c:cat>
          <c:val>
            <c:numRef>
              <c:f>Аркуш1!$F$2</c:f>
              <c:numCache>
                <c:formatCode>General</c:formatCode>
                <c:ptCount val="1"/>
                <c:pt idx="0">
                  <c:v>1236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39D-4144-A0C8-2D7FBD13D2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55025391"/>
        <c:axId val="1655012431"/>
      </c:barChart>
      <c:catAx>
        <c:axId val="16550253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1655012431"/>
        <c:crosses val="autoZero"/>
        <c:auto val="1"/>
        <c:lblAlgn val="ctr"/>
        <c:lblOffset val="100"/>
        <c:noMultiLvlLbl val="0"/>
      </c:catAx>
      <c:valAx>
        <c:axId val="1655012431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655025391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Аркуш1!$B$1</c:f>
              <c:strCache>
                <c:ptCount val="1"/>
                <c:pt idx="0">
                  <c:v>Стовпець1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C1D-4CCE-999E-D7FCED913300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CC1D-4CCE-999E-D7FCED91330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396-48F9-9054-5BE38209FCF6}"/>
              </c:ext>
            </c:extLst>
          </c:dPt>
          <c:dPt>
            <c:idx val="3"/>
            <c:bubble3D val="0"/>
            <c:spPr>
              <a:solidFill>
                <a:schemeClr val="accent6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2396-48F9-9054-5BE38209FCF6}"/>
              </c:ext>
            </c:extLst>
          </c:dPt>
          <c:dPt>
            <c:idx val="4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0-8B6F-4A8D-AE3D-76B011995AAF}"/>
              </c:ext>
            </c:extLst>
          </c:dPt>
          <c:dPt>
            <c:idx val="5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B6F-4A8D-AE3D-76B011995AAF}"/>
              </c:ext>
            </c:extLst>
          </c:dPt>
          <c:dPt>
            <c:idx val="6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8B6F-4A8D-AE3D-76B011995AAF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B6F-4A8D-AE3D-76B011995AAF}"/>
              </c:ext>
            </c:extLst>
          </c:dPt>
          <c:dLbls>
            <c:dLbl>
              <c:idx val="0"/>
              <c:layout>
                <c:manualLayout>
                  <c:x val="-1.200394760240479E-2"/>
                  <c:y val="-4.6564942195313395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97" b="1" i="0" u="none" strike="noStrike" kern="1200" baseline="0">
                        <a:solidFill>
                          <a:schemeClr val="bg1"/>
                        </a:solidFill>
                        <a:latin typeface="Montserrat" pitchFamily="2" charset="-52"/>
                        <a:ea typeface="+mn-ea"/>
                        <a:cs typeface="+mn-cs"/>
                      </a:defRPr>
                    </a:pPr>
                    <a:fld id="{6C25C8BA-BA87-45F9-86B7-853D414CD75E}" type="VALUE">
                      <a:rPr lang="en-US">
                        <a:solidFill>
                          <a:schemeClr val="accent1">
                            <a:lumMod val="50000"/>
                          </a:schemeClr>
                        </a:solidFill>
                        <a:latin typeface="Montserrat" pitchFamily="2" charset="-52"/>
                      </a:rPr>
                      <a:pPr>
                        <a:defRPr b="1">
                          <a:solidFill>
                            <a:schemeClr val="bg1"/>
                          </a:solidFill>
                          <a:latin typeface="Montserrat" pitchFamily="2" charset="-52"/>
                        </a:defRPr>
                      </a:pPr>
                      <a:t>[ЗНАЧЕННЯ]</a:t>
                    </a:fld>
                    <a:endParaRPr lang="uk-UA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bg1"/>
                      </a:solidFill>
                      <a:latin typeface="Montserrat" pitchFamily="2" charset="-52"/>
                      <a:ea typeface="+mn-ea"/>
                      <a:cs typeface="+mn-cs"/>
                    </a:defRPr>
                  </a:pPr>
                  <a:endParaRPr lang="uk-UA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CC1D-4CCE-999E-D7FCED913300}"/>
                </c:ext>
              </c:extLst>
            </c:dLbl>
            <c:dLbl>
              <c:idx val="1"/>
              <c:layout>
                <c:manualLayout>
                  <c:x val="7.2347820517250527E-2"/>
                  <c:y val="-0.1113249609048004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97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ontserrat" pitchFamily="2" charset="-52"/>
                        <a:ea typeface="+mn-ea"/>
                        <a:cs typeface="+mn-cs"/>
                      </a:defRPr>
                    </a:pPr>
                    <a:fld id="{2EF3CEBD-7CCB-4F11-8385-F1F60B481E95}" type="VALUE">
                      <a:rPr lang="en-US">
                        <a:solidFill>
                          <a:schemeClr val="accent1"/>
                        </a:solidFill>
                        <a:latin typeface="Montserrat" pitchFamily="2" charset="-52"/>
                      </a:rPr>
                      <a:pPr>
                        <a:defRPr b="1">
                          <a:latin typeface="Montserrat" pitchFamily="2" charset="-52"/>
                        </a:defRPr>
                      </a:pPr>
                      <a:t>[ЗНАЧЕННЯ]</a:t>
                    </a:fld>
                    <a:endParaRPr lang="uk-UA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Montserrat" pitchFamily="2" charset="-52"/>
                      <a:ea typeface="+mn-ea"/>
                      <a:cs typeface="+mn-cs"/>
                    </a:defRPr>
                  </a:pPr>
                  <a:endParaRPr lang="uk-UA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CC1D-4CCE-999E-D7FCED913300}"/>
                </c:ext>
              </c:extLst>
            </c:dLbl>
            <c:dLbl>
              <c:idx val="2"/>
              <c:layout>
                <c:manualLayout>
                  <c:x val="-5.3615418910229126E-3"/>
                  <c:y val="-4.80296320534465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D3DDF3F0-B2D6-420B-A117-BAF0255B911F}" type="VALUE">
                      <a:rPr lang="en-US" b="1">
                        <a:solidFill>
                          <a:schemeClr val="accent3"/>
                        </a:solidFill>
                      </a:rPr>
                      <a:pPr>
                        <a:defRPr/>
                      </a:pPr>
                      <a:t>[ЗНАЧЕННЯ]</a:t>
                    </a:fld>
                    <a:endParaRPr lang="uk-UA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uk-UA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2756267577323366"/>
                      <c:h val="6.6158713461797108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2396-48F9-9054-5BE38209FCF6}"/>
                </c:ext>
              </c:extLst>
            </c:dLbl>
            <c:dLbl>
              <c:idx val="3"/>
              <c:layout>
                <c:manualLayout>
                  <c:x val="-4.7616900525307551E-2"/>
                  <c:y val="-7.1269695649642771E-3"/>
                </c:manualLayout>
              </c:layout>
              <c:tx>
                <c:rich>
                  <a:bodyPr/>
                  <a:lstStyle/>
                  <a:p>
                    <a:fld id="{0553AED9-B6EE-444D-89B2-4B016DC977ED}" type="VALUE">
                      <a:rPr lang="en-US" b="1">
                        <a:solidFill>
                          <a:schemeClr val="accent6">
                            <a:lumMod val="50000"/>
                          </a:schemeClr>
                        </a:solidFill>
                      </a:rPr>
                      <a:pPr/>
                      <a:t>[ЗНАЧЕННЯ]</a:t>
                    </a:fld>
                    <a:endParaRPr lang="uk-UA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2396-48F9-9054-5BE38209FCF6}"/>
                </c:ext>
              </c:extLst>
            </c:dLbl>
            <c:dLbl>
              <c:idx val="4"/>
              <c:layout>
                <c:manualLayout>
                  <c:x val="4.8893297588035352E-3"/>
                  <c:y val="-4.8317701945023821E-2"/>
                </c:manualLayout>
              </c:layout>
              <c:tx>
                <c:rich>
                  <a:bodyPr/>
                  <a:lstStyle/>
                  <a:p>
                    <a:fld id="{4D120093-DADF-4220-B939-D7ED3EC4E1A9}" type="VALUE">
                      <a:rPr lang="en-US" b="1">
                        <a:solidFill>
                          <a:schemeClr val="accent6"/>
                        </a:solidFill>
                        <a:highlight>
                          <a:srgbClr val="000000"/>
                        </a:highlight>
                      </a:rPr>
                      <a:pPr/>
                      <a:t>[ЗНАЧЕННЯ]</a:t>
                    </a:fld>
                    <a:endParaRPr lang="uk-UA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8B6F-4A8D-AE3D-76B011995AAF}"/>
                </c:ext>
              </c:extLst>
            </c:dLbl>
            <c:dLbl>
              <c:idx val="5"/>
              <c:layout>
                <c:manualLayout>
                  <c:x val="-1.9066987037132239E-2"/>
                  <c:y val="2.4198623688378652E-2"/>
                </c:manualLayout>
              </c:layout>
              <c:tx>
                <c:rich>
                  <a:bodyPr/>
                  <a:lstStyle/>
                  <a:p>
                    <a:fld id="{7CFDD5BE-9741-4143-B293-6C3D6E6C1287}" type="VALUE">
                      <a:rPr lang="en-US" b="1">
                        <a:solidFill>
                          <a:schemeClr val="tx1"/>
                        </a:solidFill>
                        <a:highlight>
                          <a:srgbClr val="FFFF00"/>
                        </a:highlight>
                      </a:rPr>
                      <a:pPr/>
                      <a:t>[ЗНАЧЕННЯ]</a:t>
                    </a:fld>
                    <a:endParaRPr lang="uk-UA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8B6F-4A8D-AE3D-76B011995AAF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E6EE0325-59D2-4AA4-A0F6-B5585DEDF4D1}" type="VALUE">
                      <a:rPr lang="en-US" b="1">
                        <a:solidFill>
                          <a:schemeClr val="accent5"/>
                        </a:solidFill>
                      </a:rPr>
                      <a:pPr/>
                      <a:t>[ЗНАЧЕННЯ]</a:t>
                    </a:fld>
                    <a:endParaRPr lang="uk-UA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8B6F-4A8D-AE3D-76B011995AAF}"/>
                </c:ext>
              </c:extLst>
            </c:dLbl>
            <c:dLbl>
              <c:idx val="7"/>
              <c:layout>
                <c:manualLayout>
                  <c:x val="1.6138985270656016E-2"/>
                  <c:y val="-1.3061259517849292E-2"/>
                </c:manualLayout>
              </c:layout>
              <c:tx>
                <c:rich>
                  <a:bodyPr/>
                  <a:lstStyle/>
                  <a:p>
                    <a:fld id="{314E18DC-08BB-4625-8E34-7BC7B73E00A6}" type="VALUE">
                      <a:rPr lang="en-US" b="1"/>
                      <a:pPr/>
                      <a:t>[ЗНАЧЕННЯ]</a:t>
                    </a:fld>
                    <a:endParaRPr lang="uk-UA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8B6F-4A8D-AE3D-76B011995AA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Аркуш1!$A$2:$A$9</c:f>
              <c:strCache>
                <c:ptCount val="8"/>
                <c:pt idx="0">
                  <c:v>Таргетована реклама</c:v>
                </c:pt>
                <c:pt idx="1">
                  <c:v>Розробка контенту</c:v>
                </c:pt>
                <c:pt idx="2">
                  <c:v>Контент-продакшн</c:v>
                </c:pt>
                <c:pt idx="3">
                  <c:v>Менеджмент</c:v>
                </c:pt>
                <c:pt idx="4">
                  <c:v>Розробка SMM-стратегії</c:v>
                </c:pt>
                <c:pt idx="5">
                  <c:v>Модерація та ком'юніті менеджмент</c:v>
                </c:pt>
                <c:pt idx="6">
                  <c:v>Робота зі штучним інтелектом</c:v>
                </c:pt>
                <c:pt idx="7">
                  <c:v>Інше</c:v>
                </c:pt>
              </c:strCache>
            </c:strRef>
          </c:cat>
          <c:val>
            <c:numRef>
              <c:f>Аркуш1!$B$2:$B$9</c:f>
              <c:numCache>
                <c:formatCode>0.00%</c:formatCode>
                <c:ptCount val="8"/>
                <c:pt idx="0">
                  <c:v>0.29399999999999998</c:v>
                </c:pt>
                <c:pt idx="1">
                  <c:v>0.249</c:v>
                </c:pt>
                <c:pt idx="2">
                  <c:v>0.18</c:v>
                </c:pt>
                <c:pt idx="3">
                  <c:v>9.7000000000000003E-2</c:v>
                </c:pt>
                <c:pt idx="4">
                  <c:v>9.1999999999999998E-2</c:v>
                </c:pt>
                <c:pt idx="5">
                  <c:v>8.3299999999999999E-2</c:v>
                </c:pt>
                <c:pt idx="6">
                  <c:v>1.7999999999999999E-2</c:v>
                </c:pt>
                <c:pt idx="7">
                  <c:v>4.4999999999999998E-2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C1D-4CCE-999E-D7FCED9133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3"/>
            </a:solidFill>
            <a:ln w="19050">
              <a:solidFill>
                <a:schemeClr val="l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4DB-4EF2-9E35-0E3626B23BE0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4DB-4EF2-9E35-0E3626B23BE0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4DB-4EF2-9E35-0E3626B23BE0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04DB-4EF2-9E35-0E3626B23BE0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04DB-4EF2-9E35-0E3626B23BE0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04DB-4EF2-9E35-0E3626B23BE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Лист1!$A$2:$A$9</c:f>
              <c:strCache>
                <c:ptCount val="8"/>
                <c:pt idx="0">
                  <c:v>РОЗРОБКА КОНТЕНТУ </c:v>
                </c:pt>
                <c:pt idx="1">
                  <c:v>КОНТЕНТ-ПРОДАКШН</c:v>
                </c:pt>
                <c:pt idx="2">
                  <c:v>МОДЕРАЦІЯ ТА КОМ'ЮНІТІ МЕНЕДЖМЕНТ</c:v>
                </c:pt>
                <c:pt idx="3">
                  <c:v>ТАРГЕТОВАНА РЕКЛАМА </c:v>
                </c:pt>
                <c:pt idx="4">
                  <c:v>МЕНЕДЖМЕНТ</c:v>
                </c:pt>
                <c:pt idx="5">
                  <c:v>РОЗРОБКА SMM-СТРАТЕГІЇ</c:v>
                </c:pt>
                <c:pt idx="6">
                  <c:v>Робота зі штучним інтелектом</c:v>
                </c:pt>
                <c:pt idx="7">
                  <c:v>ІНШЕ</c:v>
                </c:pt>
              </c:strCache>
            </c:strRef>
          </c:cat>
          <c:val>
            <c:numRef>
              <c:f>Лист1!$B$2:$B$9</c:f>
              <c:numCache>
                <c:formatCode>0.0%</c:formatCode>
                <c:ptCount val="8"/>
                <c:pt idx="0">
                  <c:v>0.254</c:v>
                </c:pt>
                <c:pt idx="1">
                  <c:v>0.14199999999999999</c:v>
                </c:pt>
                <c:pt idx="2">
                  <c:v>7.0000000000000007E-2</c:v>
                </c:pt>
                <c:pt idx="3">
                  <c:v>0.35699999999999998</c:v>
                </c:pt>
                <c:pt idx="4">
                  <c:v>0.126</c:v>
                </c:pt>
                <c:pt idx="5">
                  <c:v>3.5000000000000003E-2</c:v>
                </c:pt>
                <c:pt idx="7">
                  <c:v>1.6E-2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04DB-4EF2-9E35-0E3626B23BE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1"/>
            </a:solidFill>
            <a:ln w="19050">
              <a:solidFill>
                <a:schemeClr val="lt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Лист1!$A$2:$A$9</c:f>
              <c:strCache>
                <c:ptCount val="8"/>
                <c:pt idx="0">
                  <c:v>РОЗРОБКА КОНТЕНТУ </c:v>
                </c:pt>
                <c:pt idx="1">
                  <c:v>КОНТЕНТ-ПРОДАКШН</c:v>
                </c:pt>
                <c:pt idx="2">
                  <c:v>МОДЕРАЦІЯ ТА КОМ'ЮНІТІ МЕНЕДЖМЕНТ</c:v>
                </c:pt>
                <c:pt idx="3">
                  <c:v>ТАРГЕТОВАНА РЕКЛАМА </c:v>
                </c:pt>
                <c:pt idx="4">
                  <c:v>МЕНЕДЖМЕНТ</c:v>
                </c:pt>
                <c:pt idx="5">
                  <c:v>РОЗРОБКА SMM-СТРАТЕГІЇ</c:v>
                </c:pt>
                <c:pt idx="6">
                  <c:v>Робота зі штучним інтелектом</c:v>
                </c:pt>
                <c:pt idx="7">
                  <c:v>ІНШЕ</c:v>
                </c:pt>
              </c:strCache>
            </c:strRef>
          </c:cat>
          <c:val>
            <c:numRef>
              <c:f>Лист1!$C$2:$C$9</c:f>
              <c:numCache>
                <c:formatCode>0.0%</c:formatCode>
                <c:ptCount val="8"/>
                <c:pt idx="0">
                  <c:v>0.25819999999999999</c:v>
                </c:pt>
                <c:pt idx="1">
                  <c:v>0.1</c:v>
                </c:pt>
                <c:pt idx="2">
                  <c:v>9.5699999999999993E-2</c:v>
                </c:pt>
                <c:pt idx="3">
                  <c:v>0.31340000000000001</c:v>
                </c:pt>
                <c:pt idx="4">
                  <c:v>0.15440000000000001</c:v>
                </c:pt>
                <c:pt idx="5">
                  <c:v>6.6400000000000001E-2</c:v>
                </c:pt>
                <c:pt idx="7">
                  <c:v>1.18E-2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04DB-4EF2-9E35-0E3626B23BE0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6">
                <a:lumMod val="50000"/>
              </a:schemeClr>
            </a:solidFill>
            <a:ln w="19050">
              <a:solidFill>
                <a:schemeClr val="lt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Лист1!$A$2:$A$9</c:f>
              <c:strCache>
                <c:ptCount val="8"/>
                <c:pt idx="0">
                  <c:v>РОЗРОБКА КОНТЕНТУ </c:v>
                </c:pt>
                <c:pt idx="1">
                  <c:v>КОНТЕНТ-ПРОДАКШН</c:v>
                </c:pt>
                <c:pt idx="2">
                  <c:v>МОДЕРАЦІЯ ТА КОМ'ЮНІТІ МЕНЕДЖМЕНТ</c:v>
                </c:pt>
                <c:pt idx="3">
                  <c:v>ТАРГЕТОВАНА РЕКЛАМА </c:v>
                </c:pt>
                <c:pt idx="4">
                  <c:v>МЕНЕДЖМЕНТ</c:v>
                </c:pt>
                <c:pt idx="5">
                  <c:v>РОЗРОБКА SMM-СТРАТЕГІЇ</c:v>
                </c:pt>
                <c:pt idx="6">
                  <c:v>Робота зі штучним інтелектом</c:v>
                </c:pt>
                <c:pt idx="7">
                  <c:v>ІНШЕ</c:v>
                </c:pt>
              </c:strCache>
            </c:strRef>
          </c:cat>
          <c:val>
            <c:numRef>
              <c:f>Лист1!$D$2:$D$9</c:f>
              <c:numCache>
                <c:formatCode>0.0%</c:formatCode>
                <c:ptCount val="8"/>
                <c:pt idx="0">
                  <c:v>0.29799999999999999</c:v>
                </c:pt>
                <c:pt idx="1">
                  <c:v>0.16600000000000001</c:v>
                </c:pt>
                <c:pt idx="2">
                  <c:v>8.7999999999999995E-2</c:v>
                </c:pt>
                <c:pt idx="3">
                  <c:v>0.19800000000000001</c:v>
                </c:pt>
                <c:pt idx="4">
                  <c:v>0.112</c:v>
                </c:pt>
                <c:pt idx="5">
                  <c:v>8.3000000000000004E-2</c:v>
                </c:pt>
                <c:pt idx="6">
                  <c:v>4.5999999999999999E-2</c:v>
                </c:pt>
                <c:pt idx="7">
                  <c:v>8.9999999999999993E-3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2EB4-48AA-8BC8-18D1A6D9E1DA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2"/>
            </a:solidFill>
            <a:ln w="19050">
              <a:solidFill>
                <a:schemeClr val="lt1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4.2735042735042739E-3"/>
                  <c:y val="5.891099545898275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E22B-49B0-8863-0548FA1FBBD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Лист1!$A$2:$A$9</c:f>
              <c:strCache>
                <c:ptCount val="8"/>
                <c:pt idx="0">
                  <c:v>РОЗРОБКА КОНТЕНТУ </c:v>
                </c:pt>
                <c:pt idx="1">
                  <c:v>КОНТЕНТ-ПРОДАКШН</c:v>
                </c:pt>
                <c:pt idx="2">
                  <c:v>МОДЕРАЦІЯ ТА КОМ'ЮНІТІ МЕНЕДЖМЕНТ</c:v>
                </c:pt>
                <c:pt idx="3">
                  <c:v>ТАРГЕТОВАНА РЕКЛАМА </c:v>
                </c:pt>
                <c:pt idx="4">
                  <c:v>МЕНЕДЖМЕНТ</c:v>
                </c:pt>
                <c:pt idx="5">
                  <c:v>РОЗРОБКА SMM-СТРАТЕГІЇ</c:v>
                </c:pt>
                <c:pt idx="6">
                  <c:v>Робота зі штучним інтелектом</c:v>
                </c:pt>
                <c:pt idx="7">
                  <c:v>ІНШЕ</c:v>
                </c:pt>
              </c:strCache>
            </c:strRef>
          </c:cat>
          <c:val>
            <c:numRef>
              <c:f>Лист1!$E$2:$E$9</c:f>
              <c:numCache>
                <c:formatCode>0%</c:formatCode>
                <c:ptCount val="8"/>
                <c:pt idx="0" formatCode="0.00%">
                  <c:v>0.249</c:v>
                </c:pt>
                <c:pt idx="1">
                  <c:v>0.18</c:v>
                </c:pt>
                <c:pt idx="2">
                  <c:v>7.0000000000000007E-2</c:v>
                </c:pt>
                <c:pt idx="3" formatCode="0.00%">
                  <c:v>0.29399999999999998</c:v>
                </c:pt>
                <c:pt idx="4" formatCode="0.00%">
                  <c:v>9.7000000000000003E-2</c:v>
                </c:pt>
                <c:pt idx="5" formatCode="0.00%">
                  <c:v>9.1999999999999998E-2</c:v>
                </c:pt>
                <c:pt idx="6" formatCode="0.00%">
                  <c:v>1.7999999999999999E-2</c:v>
                </c:pt>
                <c:pt idx="7" formatCode="0.00%">
                  <c:v>4.4999999999999998E-2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E22B-49B0-8863-0548FA1FBBD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118859007"/>
        <c:axId val="130767887"/>
      </c:barChart>
      <c:catAx>
        <c:axId val="118859007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t" anchorCtr="0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130767887"/>
        <c:crosses val="autoZero"/>
        <c:auto val="1"/>
        <c:lblAlgn val="ctr"/>
        <c:lblOffset val="100"/>
        <c:noMultiLvlLbl val="0"/>
      </c:catAx>
      <c:valAx>
        <c:axId val="130767887"/>
        <c:scaling>
          <c:orientation val="minMax"/>
        </c:scaling>
        <c:delete val="1"/>
        <c:axPos val="l"/>
        <c:numFmt formatCode="0.0%" sourceLinked="1"/>
        <c:majorTickMark val="out"/>
        <c:minorTickMark val="none"/>
        <c:tickLblPos val="nextTo"/>
        <c:crossAx val="11885900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3" name="Google Shape;83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0" name="Google Shape;90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3" name="Google Shape;113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3" name="Google Shape;123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7" name="Google Shape;187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5" name="Google Shape;195;p3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12.png"/><Relationship Id="rId4" Type="http://schemas.openxmlformats.org/officeDocument/2006/relationships/image" Target="../media/image13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8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8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5" Type="http://schemas.openxmlformats.org/officeDocument/2006/relationships/image" Target="../media/image11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21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ий" type="title">
  <p:cSld name="TITLE">
    <p:spTree>
      <p:nvGrpSpPr>
        <p:cNvPr id="6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Google Shape;13;p9" id="7" name="Google Shape;7;p4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09303" y="1025530"/>
            <a:ext cx="4868377" cy="47988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oogle Shape;14;p9" id="8" name="Google Shape;8;p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15">
            <a:off x="610888" y="506891"/>
            <a:ext cx="1386406" cy="117282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9;p46"/>
          <p:cNvSpPr txBox="1"/>
          <p:nvPr/>
        </p:nvSpPr>
        <p:spPr>
          <a:xfrm>
            <a:off x="557004" y="5890821"/>
            <a:ext cx="3780429" cy="510499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Montserrat"/>
              <a:buNone/>
            </a:pPr>
            <a:r>
              <a:rPr b="0" i="0" lang="en-US" sz="9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© ГС «БЮРО ІНТЕРАКТИВНОЇ РЕКЛАМИ УКРАЇНА», 2025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Montserrat"/>
              <a:buNone/>
            </a:pPr>
            <a:r>
              <a:rPr b="0" i="0" lang="en-US" sz="9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У випадку використання тексту або будь-якої його частини обов’язкове посилання на джерело та правовласника</a:t>
            </a:r>
            <a:endParaRPr b="0" i="0" sz="16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" name="Google Shape;10;p46"/>
          <p:cNvSpPr/>
          <p:nvPr/>
        </p:nvSpPr>
        <p:spPr>
          <a:xfrm>
            <a:off x="6275971" y="709722"/>
            <a:ext cx="3651259" cy="3651254"/>
          </a:xfrm>
          <a:prstGeom prst="ellipse">
            <a:avLst/>
          </a:prstGeom>
          <a:solidFill>
            <a:srgbClr val="2522CA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descr="Google Shape;17;p9" id="11" name="Google Shape;11;p4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792508">
            <a:off x="6178949" y="4014413"/>
            <a:ext cx="6461799" cy="2268003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46"/>
          <p:cNvSpPr txBox="1"/>
          <p:nvPr>
            <p:ph type="title"/>
          </p:nvPr>
        </p:nvSpPr>
        <p:spPr>
          <a:xfrm>
            <a:off x="599660" y="2723756"/>
            <a:ext cx="6377610" cy="141049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Montserrat Black"/>
              <a:buNone/>
              <a:defRPr b="1" i="0" sz="4400" u="none" cap="none" strike="noStrike">
                <a:solidFill>
                  <a:srgbClr val="000000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Montserrat"/>
              <a:buNone/>
              <a:defRPr b="1" i="0" sz="3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Montserrat"/>
              <a:buNone/>
              <a:defRPr b="1" i="0" sz="3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Montserrat"/>
              <a:buNone/>
              <a:defRPr b="1" i="0" sz="3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Montserrat"/>
              <a:buNone/>
              <a:defRPr b="1" i="0" sz="3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Montserrat"/>
              <a:buNone/>
              <a:defRPr b="1" i="0" sz="3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Montserrat"/>
              <a:buNone/>
              <a:defRPr b="1" i="0" sz="3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Montserrat"/>
              <a:buNone/>
              <a:defRPr b="1" i="0" sz="3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Montserrat"/>
              <a:buNone/>
              <a:defRPr b="1" i="0" sz="3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3" name="Google Shape;13;p46"/>
          <p:cNvSpPr/>
          <p:nvPr>
            <p:ph idx="2" type="pic"/>
          </p:nvPr>
        </p:nvSpPr>
        <p:spPr>
          <a:xfrm rot="480112">
            <a:off x="7074081" y="441415"/>
            <a:ext cx="4147104" cy="6032502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міст">
  <p:cSld name="Зміст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51"/>
          <p:cNvSpPr txBox="1"/>
          <p:nvPr>
            <p:ph type="title"/>
          </p:nvPr>
        </p:nvSpPr>
        <p:spPr>
          <a:xfrm>
            <a:off x="1669774" y="566531"/>
            <a:ext cx="9684026" cy="5565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Montserrat"/>
              <a:buNone/>
              <a:defRPr b="1" i="0" sz="3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Montserrat"/>
              <a:buNone/>
              <a:defRPr b="1" i="0" sz="3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Montserrat"/>
              <a:buNone/>
              <a:defRPr b="1" i="0" sz="3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Montserrat"/>
              <a:buNone/>
              <a:defRPr b="1" i="0" sz="3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Montserrat"/>
              <a:buNone/>
              <a:defRPr b="1" i="0" sz="3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Montserrat"/>
              <a:buNone/>
              <a:defRPr b="1" i="0" sz="3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Montserrat"/>
              <a:buNone/>
              <a:defRPr b="1" i="0" sz="3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Montserrat"/>
              <a:buNone/>
              <a:defRPr b="1" i="0" sz="3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Montserrat"/>
              <a:buNone/>
              <a:defRPr b="1" i="0" sz="3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6" name="Google Shape;16;p51"/>
          <p:cNvSpPr/>
          <p:nvPr/>
        </p:nvSpPr>
        <p:spPr>
          <a:xfrm rot="-5400000">
            <a:off x="-3551" y="-6410"/>
            <a:ext cx="1351703" cy="1344642"/>
          </a:xfrm>
          <a:custGeom>
            <a:rect b="b" l="l" r="r" t="t"/>
            <a:pathLst>
              <a:path extrusionOk="0" h="21600" w="21600">
                <a:moveTo>
                  <a:pt x="21487" y="21600"/>
                </a:moveTo>
                <a:cubicBezTo>
                  <a:pt x="9620" y="21600"/>
                  <a:pt x="0" y="11929"/>
                  <a:pt x="0" y="0"/>
                </a:cubicBezTo>
                <a:lnTo>
                  <a:pt x="2160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7" name="Google Shape;17;p51"/>
          <p:cNvGrpSpPr/>
          <p:nvPr/>
        </p:nvGrpSpPr>
        <p:grpSpPr>
          <a:xfrm>
            <a:off x="336531" y="330100"/>
            <a:ext cx="286092" cy="288006"/>
            <a:chOff x="-1" y="-1"/>
            <a:chExt cx="286090" cy="288004"/>
          </a:xfrm>
        </p:grpSpPr>
        <p:sp>
          <p:nvSpPr>
            <p:cNvPr id="18" name="Google Shape;18;p51"/>
            <p:cNvSpPr/>
            <p:nvPr/>
          </p:nvSpPr>
          <p:spPr>
            <a:xfrm>
              <a:off x="-1" y="3181"/>
              <a:ext cx="87811" cy="284822"/>
            </a:xfrm>
            <a:prstGeom prst="rect">
              <a:avLst/>
            </a:prstGeom>
            <a:solidFill>
              <a:srgbClr val="191919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Montserrat"/>
                <a:buNone/>
              </a:pPr>
              <a:r>
                <a:t/>
              </a:r>
              <a:endParaRPr b="0" i="0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9" name="Google Shape;19;p51"/>
            <p:cNvSpPr/>
            <p:nvPr/>
          </p:nvSpPr>
          <p:spPr>
            <a:xfrm rot="-5400000">
              <a:off x="99333" y="-99334"/>
              <a:ext cx="87423" cy="286089"/>
            </a:xfrm>
            <a:prstGeom prst="rect">
              <a:avLst/>
            </a:prstGeom>
            <a:solidFill>
              <a:srgbClr val="191919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Montserrat"/>
                <a:buNone/>
              </a:pPr>
              <a:r>
                <a:t/>
              </a:r>
              <a:endParaRPr b="0" i="0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pic>
        <p:nvPicPr>
          <p:cNvPr descr="Google Shape;123;p13" id="20" name="Google Shape;20;p5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15">
            <a:off x="479579" y="6211956"/>
            <a:ext cx="595229" cy="503532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51"/>
          <p:cNvSpPr txBox="1"/>
          <p:nvPr>
            <p:ph idx="12" type="sldNum"/>
          </p:nvPr>
        </p:nvSpPr>
        <p:spPr>
          <a:xfrm>
            <a:off x="524130" y="511198"/>
            <a:ext cx="439966" cy="3327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ontserrat"/>
              <a:buNone/>
              <a:defRPr b="1" i="0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ontserrat"/>
              <a:buNone/>
              <a:defRPr b="1" i="0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ontserrat"/>
              <a:buNone/>
              <a:defRPr b="1" i="0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ontserrat"/>
              <a:buNone/>
              <a:defRPr b="1" i="0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ontserrat"/>
              <a:buNone/>
              <a:defRPr b="1" i="0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ontserrat"/>
              <a:buNone/>
              <a:defRPr b="1" i="0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ontserrat"/>
              <a:buNone/>
              <a:defRPr b="1" i="0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ontserrat"/>
              <a:buNone/>
              <a:defRPr b="1" i="0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ontserrat"/>
              <a:buNone/>
              <a:defRPr b="1" i="0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Google Shape;27;p10" id="22" name="Google Shape;22;p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99956" y="2773016"/>
            <a:ext cx="5892108" cy="597342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oogle Shape;27;p10" id="23" name="Google Shape;23;p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99956" y="2773016"/>
            <a:ext cx="5892108" cy="59734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Цитата">
  <p:cSld name="Цитата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4"/>
          <p:cNvSpPr txBox="1"/>
          <p:nvPr>
            <p:ph type="title"/>
          </p:nvPr>
        </p:nvSpPr>
        <p:spPr>
          <a:xfrm>
            <a:off x="534068" y="2029793"/>
            <a:ext cx="5017871" cy="8724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Montserrat"/>
              <a:buNone/>
              <a:defRPr b="1" i="0" sz="3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Montserrat"/>
              <a:buNone/>
              <a:defRPr b="1" i="0" sz="3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Montserrat"/>
              <a:buNone/>
              <a:defRPr b="1" i="0" sz="3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Montserrat"/>
              <a:buNone/>
              <a:defRPr b="1" i="0" sz="3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Montserrat"/>
              <a:buNone/>
              <a:defRPr b="1" i="0" sz="3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Montserrat"/>
              <a:buNone/>
              <a:defRPr b="1" i="0" sz="3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Montserrat"/>
              <a:buNone/>
              <a:defRPr b="1" i="0" sz="3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Montserrat"/>
              <a:buNone/>
              <a:defRPr b="1" i="0" sz="3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Montserrat"/>
              <a:buNone/>
              <a:defRPr b="1" i="0" sz="3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26" name="Google Shape;26;p54"/>
          <p:cNvSpPr/>
          <p:nvPr/>
        </p:nvSpPr>
        <p:spPr>
          <a:xfrm rot="-5400000">
            <a:off x="-3551" y="-6410"/>
            <a:ext cx="1351703" cy="1344642"/>
          </a:xfrm>
          <a:custGeom>
            <a:rect b="b" l="l" r="r" t="t"/>
            <a:pathLst>
              <a:path extrusionOk="0" h="21600" w="21600">
                <a:moveTo>
                  <a:pt x="21487" y="21600"/>
                </a:moveTo>
                <a:cubicBezTo>
                  <a:pt x="9620" y="21600"/>
                  <a:pt x="0" y="11929"/>
                  <a:pt x="0" y="0"/>
                </a:cubicBezTo>
                <a:lnTo>
                  <a:pt x="2160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27" name="Google Shape;27;p54"/>
          <p:cNvGrpSpPr/>
          <p:nvPr/>
        </p:nvGrpSpPr>
        <p:grpSpPr>
          <a:xfrm>
            <a:off x="336531" y="330100"/>
            <a:ext cx="286092" cy="288006"/>
            <a:chOff x="-1" y="-1"/>
            <a:chExt cx="286090" cy="288004"/>
          </a:xfrm>
        </p:grpSpPr>
        <p:sp>
          <p:nvSpPr>
            <p:cNvPr id="28" name="Google Shape;28;p54"/>
            <p:cNvSpPr/>
            <p:nvPr/>
          </p:nvSpPr>
          <p:spPr>
            <a:xfrm>
              <a:off x="-1" y="3181"/>
              <a:ext cx="87811" cy="284822"/>
            </a:xfrm>
            <a:prstGeom prst="rect">
              <a:avLst/>
            </a:prstGeom>
            <a:solidFill>
              <a:srgbClr val="191919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Montserrat"/>
                <a:buNone/>
              </a:pPr>
              <a:r>
                <a:t/>
              </a:r>
              <a:endParaRPr b="0" i="0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29" name="Google Shape;29;p54"/>
            <p:cNvSpPr/>
            <p:nvPr/>
          </p:nvSpPr>
          <p:spPr>
            <a:xfrm rot="-5400000">
              <a:off x="99333" y="-99334"/>
              <a:ext cx="87423" cy="286089"/>
            </a:xfrm>
            <a:prstGeom prst="rect">
              <a:avLst/>
            </a:prstGeom>
            <a:solidFill>
              <a:srgbClr val="191919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Montserrat"/>
                <a:buNone/>
              </a:pPr>
              <a:r>
                <a:t/>
              </a:r>
              <a:endParaRPr b="0" i="0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pic>
        <p:nvPicPr>
          <p:cNvPr descr="Google Shape;132;p14" id="30" name="Google Shape;30;p5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15">
            <a:off x="479579" y="6211956"/>
            <a:ext cx="595229" cy="503532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31;p54"/>
          <p:cNvSpPr txBox="1"/>
          <p:nvPr>
            <p:ph idx="12" type="sldNum"/>
          </p:nvPr>
        </p:nvSpPr>
        <p:spPr>
          <a:xfrm>
            <a:off x="524129" y="511198"/>
            <a:ext cx="439967" cy="3327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ontserrat"/>
              <a:buNone/>
              <a:defRPr b="1" i="0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ontserrat"/>
              <a:buNone/>
              <a:defRPr b="1" i="0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ontserrat"/>
              <a:buNone/>
              <a:defRPr b="1" i="0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ontserrat"/>
              <a:buNone/>
              <a:defRPr b="1" i="0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ontserrat"/>
              <a:buNone/>
              <a:defRPr b="1" i="0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ontserrat"/>
              <a:buNone/>
              <a:defRPr b="1" i="0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ontserrat"/>
              <a:buNone/>
              <a:defRPr b="1" i="0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ontserrat"/>
              <a:buNone/>
              <a:defRPr b="1" i="0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ontserrat"/>
              <a:buNone/>
              <a:defRPr b="1" i="0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2" name="Google Shape;32;p54"/>
          <p:cNvSpPr/>
          <p:nvPr/>
        </p:nvSpPr>
        <p:spPr>
          <a:xfrm rot="-248846">
            <a:off x="6968820" y="736654"/>
            <a:ext cx="4952770" cy="5230087"/>
          </a:xfrm>
          <a:prstGeom prst="rect">
            <a:avLst/>
          </a:prstGeom>
          <a:solidFill>
            <a:srgbClr val="FFDF25"/>
          </a:solidFill>
          <a:ln>
            <a:noFill/>
          </a:ln>
        </p:spPr>
        <p:txBody>
          <a:bodyPr anchorCtr="0" anchor="ctr" bIns="119725" lIns="119725" spcFirstLastPara="1" rIns="119725" wrap="square" tIns="1197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3" name="Google Shape;33;p5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61720" y="966409"/>
            <a:ext cx="4666155" cy="4666155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34;p54"/>
          <p:cNvSpPr txBox="1"/>
          <p:nvPr>
            <p:ph idx="1" type="body"/>
          </p:nvPr>
        </p:nvSpPr>
        <p:spPr>
          <a:xfrm>
            <a:off x="534068" y="3255169"/>
            <a:ext cx="2209800" cy="347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ontserrat"/>
              <a:buNone/>
              <a:defRPr b="1" i="0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35" name="Google Shape;35;p54"/>
          <p:cNvSpPr txBox="1"/>
          <p:nvPr>
            <p:ph idx="2" type="body"/>
          </p:nvPr>
        </p:nvSpPr>
        <p:spPr>
          <a:xfrm>
            <a:off x="534067" y="3955775"/>
            <a:ext cx="5260445" cy="18586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Montserrat"/>
              <a:buNone/>
              <a:defRPr b="0" i="0" sz="1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36" name="Google Shape;36;p54"/>
          <p:cNvSpPr/>
          <p:nvPr>
            <p:ph idx="3" type="pic"/>
          </p:nvPr>
        </p:nvSpPr>
        <p:spPr>
          <a:xfrm>
            <a:off x="7603918" y="477158"/>
            <a:ext cx="3930900" cy="5913703"/>
          </a:xfrm>
          <a:prstGeom prst="rect">
            <a:avLst/>
          </a:prstGeom>
          <a:noFill/>
          <a:ln>
            <a:noFill/>
          </a:ln>
        </p:spPr>
      </p:sp>
      <p:sp>
        <p:nvSpPr>
          <p:cNvPr id="37" name="Google Shape;37;p54"/>
          <p:cNvSpPr/>
          <p:nvPr/>
        </p:nvSpPr>
        <p:spPr>
          <a:xfrm rot="-248846">
            <a:off x="6968820" y="736654"/>
            <a:ext cx="4952770" cy="5230087"/>
          </a:xfrm>
          <a:prstGeom prst="rect">
            <a:avLst/>
          </a:prstGeom>
          <a:solidFill>
            <a:srgbClr val="FFDF25"/>
          </a:solidFill>
          <a:ln>
            <a:noFill/>
          </a:ln>
        </p:spPr>
        <p:txBody>
          <a:bodyPr anchorCtr="0" anchor="ctr" bIns="119725" lIns="119725" spcFirstLastPara="1" rIns="119725" wrap="square" tIns="1197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8" name="Google Shape;38;p5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61720" y="966409"/>
            <a:ext cx="4666155" cy="46661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сновний 2">
  <p:cSld name="Основний 2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48"/>
          <p:cNvSpPr/>
          <p:nvPr/>
        </p:nvSpPr>
        <p:spPr>
          <a:xfrm>
            <a:off x="0" y="1798983"/>
            <a:ext cx="12192000" cy="505901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1DCD6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1" name="Google Shape;41;p48"/>
          <p:cNvSpPr txBox="1"/>
          <p:nvPr>
            <p:ph type="title"/>
          </p:nvPr>
        </p:nvSpPr>
        <p:spPr>
          <a:xfrm>
            <a:off x="1669774" y="566531"/>
            <a:ext cx="9684026" cy="5565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Montserrat"/>
              <a:buNone/>
              <a:defRPr b="1" i="0" sz="3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Montserrat"/>
              <a:buNone/>
              <a:defRPr b="1" i="0" sz="3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Montserrat"/>
              <a:buNone/>
              <a:defRPr b="1" i="0" sz="3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Montserrat"/>
              <a:buNone/>
              <a:defRPr b="1" i="0" sz="3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Montserrat"/>
              <a:buNone/>
              <a:defRPr b="1" i="0" sz="3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Montserrat"/>
              <a:buNone/>
              <a:defRPr b="1" i="0" sz="3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Montserrat"/>
              <a:buNone/>
              <a:defRPr b="1" i="0" sz="3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Montserrat"/>
              <a:buNone/>
              <a:defRPr b="1" i="0" sz="3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Montserrat"/>
              <a:buNone/>
              <a:defRPr b="1" i="0" sz="3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42" name="Google Shape;42;p48"/>
          <p:cNvSpPr/>
          <p:nvPr/>
        </p:nvSpPr>
        <p:spPr>
          <a:xfrm rot="-5400000">
            <a:off x="-3551" y="-6410"/>
            <a:ext cx="1351703" cy="1344642"/>
          </a:xfrm>
          <a:custGeom>
            <a:rect b="b" l="l" r="r" t="t"/>
            <a:pathLst>
              <a:path extrusionOk="0" h="21600" w="21600">
                <a:moveTo>
                  <a:pt x="21487" y="21600"/>
                </a:moveTo>
                <a:cubicBezTo>
                  <a:pt x="9620" y="21600"/>
                  <a:pt x="0" y="11929"/>
                  <a:pt x="0" y="0"/>
                </a:cubicBezTo>
                <a:lnTo>
                  <a:pt x="2160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43" name="Google Shape;43;p48"/>
          <p:cNvGrpSpPr/>
          <p:nvPr/>
        </p:nvGrpSpPr>
        <p:grpSpPr>
          <a:xfrm>
            <a:off x="336531" y="330100"/>
            <a:ext cx="286092" cy="288006"/>
            <a:chOff x="-1" y="-1"/>
            <a:chExt cx="286090" cy="288004"/>
          </a:xfrm>
        </p:grpSpPr>
        <p:sp>
          <p:nvSpPr>
            <p:cNvPr id="44" name="Google Shape;44;p48"/>
            <p:cNvSpPr/>
            <p:nvPr/>
          </p:nvSpPr>
          <p:spPr>
            <a:xfrm>
              <a:off x="-1" y="3181"/>
              <a:ext cx="87811" cy="284822"/>
            </a:xfrm>
            <a:prstGeom prst="rect">
              <a:avLst/>
            </a:prstGeom>
            <a:solidFill>
              <a:srgbClr val="191919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Montserrat"/>
                <a:buNone/>
              </a:pPr>
              <a:r>
                <a:t/>
              </a:r>
              <a:endParaRPr b="0" i="0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45" name="Google Shape;45;p48"/>
            <p:cNvSpPr/>
            <p:nvPr/>
          </p:nvSpPr>
          <p:spPr>
            <a:xfrm rot="-5400000">
              <a:off x="99333" y="-99334"/>
              <a:ext cx="87423" cy="286089"/>
            </a:xfrm>
            <a:prstGeom prst="rect">
              <a:avLst/>
            </a:prstGeom>
            <a:solidFill>
              <a:srgbClr val="191919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Montserrat"/>
                <a:buNone/>
              </a:pPr>
              <a:r>
                <a:t/>
              </a:r>
              <a:endParaRPr b="0" i="0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pic>
        <p:nvPicPr>
          <p:cNvPr descr="Google Shape;132;p14" id="46" name="Google Shape;46;p4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15">
            <a:off x="479579" y="6211956"/>
            <a:ext cx="595229" cy="503532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48"/>
          <p:cNvSpPr txBox="1"/>
          <p:nvPr>
            <p:ph idx="12" type="sldNum"/>
          </p:nvPr>
        </p:nvSpPr>
        <p:spPr>
          <a:xfrm>
            <a:off x="524129" y="511198"/>
            <a:ext cx="439967" cy="3327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ontserrat"/>
              <a:buNone/>
              <a:defRPr b="1" i="0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ontserrat"/>
              <a:buNone/>
              <a:defRPr b="1" i="0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ontserrat"/>
              <a:buNone/>
              <a:defRPr b="1" i="0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ontserrat"/>
              <a:buNone/>
              <a:defRPr b="1" i="0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ontserrat"/>
              <a:buNone/>
              <a:defRPr b="1" i="0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ontserrat"/>
              <a:buNone/>
              <a:defRPr b="1" i="0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ontserrat"/>
              <a:buNone/>
              <a:defRPr b="1" i="0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ontserrat"/>
              <a:buNone/>
              <a:defRPr b="1" i="0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ontserrat"/>
              <a:buNone/>
              <a:defRPr b="1" i="0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Фінальний">
  <p:cSld name="Фінальний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56"/>
          <p:cNvSpPr txBox="1"/>
          <p:nvPr>
            <p:ph type="title"/>
          </p:nvPr>
        </p:nvSpPr>
        <p:spPr>
          <a:xfrm>
            <a:off x="3389242" y="2454964"/>
            <a:ext cx="5327375" cy="67542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Montserrat Black"/>
              <a:buNone/>
              <a:defRPr b="1" i="0" sz="4400" u="none" cap="none" strike="noStrike">
                <a:solidFill>
                  <a:srgbClr val="000000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Montserrat"/>
              <a:buNone/>
              <a:defRPr b="1" i="0" sz="3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Montserrat"/>
              <a:buNone/>
              <a:defRPr b="1" i="0" sz="3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Montserrat"/>
              <a:buNone/>
              <a:defRPr b="1" i="0" sz="3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Montserrat"/>
              <a:buNone/>
              <a:defRPr b="1" i="0" sz="3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Montserrat"/>
              <a:buNone/>
              <a:defRPr b="1" i="0" sz="3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Montserrat"/>
              <a:buNone/>
              <a:defRPr b="1" i="0" sz="3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Montserrat"/>
              <a:buNone/>
              <a:defRPr b="1" i="0" sz="3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Montserrat"/>
              <a:buNone/>
              <a:defRPr b="1" i="0" sz="3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0" name="Google Shape;50;p56"/>
          <p:cNvSpPr/>
          <p:nvPr/>
        </p:nvSpPr>
        <p:spPr>
          <a:xfrm rot="-248433">
            <a:off x="-322610" y="-110635"/>
            <a:ext cx="2987397" cy="5058013"/>
          </a:xfrm>
          <a:prstGeom prst="rect">
            <a:avLst/>
          </a:prstGeom>
          <a:solidFill>
            <a:srgbClr val="2522CA"/>
          </a:solidFill>
          <a:ln>
            <a:noFill/>
          </a:ln>
        </p:spPr>
        <p:txBody>
          <a:bodyPr anchorCtr="0" anchor="ctr" bIns="119725" lIns="119725" spcFirstLastPara="1" rIns="119725" wrap="square" tIns="1197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51" name="Google Shape;51;p5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-942462">
            <a:off x="987711" y="1078694"/>
            <a:ext cx="4666156" cy="4666156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56"/>
          <p:cNvSpPr/>
          <p:nvPr/>
        </p:nvSpPr>
        <p:spPr>
          <a:xfrm>
            <a:off x="5529900" y="4047109"/>
            <a:ext cx="1132200" cy="1158900"/>
          </a:xfrm>
          <a:prstGeom prst="ellipse">
            <a:avLst/>
          </a:prstGeom>
          <a:solidFill>
            <a:srgbClr val="FFDF25"/>
          </a:solidFill>
          <a:ln>
            <a:noFill/>
          </a:ln>
        </p:spPr>
        <p:txBody>
          <a:bodyPr anchorCtr="0" anchor="ctr" bIns="59875" lIns="59875" spcFirstLastPara="1" rIns="59875" wrap="square" tIns="598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53" name="Google Shape;53;p56"/>
          <p:cNvGrpSpPr/>
          <p:nvPr/>
        </p:nvGrpSpPr>
        <p:grpSpPr>
          <a:xfrm>
            <a:off x="5834591" y="4369776"/>
            <a:ext cx="489002" cy="457703"/>
            <a:chOff x="4791433" y="1839308"/>
            <a:chExt cx="376387" cy="344189"/>
          </a:xfrm>
        </p:grpSpPr>
        <p:sp>
          <p:nvSpPr>
            <p:cNvPr id="54" name="Google Shape;54;p56"/>
            <p:cNvSpPr/>
            <p:nvPr/>
          </p:nvSpPr>
          <p:spPr>
            <a:xfrm>
              <a:off x="4791433" y="1839308"/>
              <a:ext cx="376387" cy="344189"/>
            </a:xfrm>
            <a:custGeom>
              <a:rect b="b" l="l" r="r" t="t"/>
              <a:pathLst>
                <a:path extrusionOk="0" h="3966" w="4337">
                  <a:moveTo>
                    <a:pt x="2183" y="114"/>
                  </a:moveTo>
                  <a:cubicBezTo>
                    <a:pt x="2277" y="114"/>
                    <a:pt x="2368" y="143"/>
                    <a:pt x="2443" y="201"/>
                  </a:cubicBezTo>
                  <a:lnTo>
                    <a:pt x="2711" y="410"/>
                  </a:lnTo>
                  <a:lnTo>
                    <a:pt x="1656" y="410"/>
                  </a:lnTo>
                  <a:lnTo>
                    <a:pt x="1901" y="201"/>
                  </a:lnTo>
                  <a:cubicBezTo>
                    <a:pt x="1992" y="143"/>
                    <a:pt x="2089" y="114"/>
                    <a:pt x="2183" y="114"/>
                  </a:cubicBezTo>
                  <a:close/>
                  <a:moveTo>
                    <a:pt x="608" y="1227"/>
                  </a:moveTo>
                  <a:lnTo>
                    <a:pt x="608" y="1769"/>
                  </a:lnTo>
                  <a:lnTo>
                    <a:pt x="182" y="1559"/>
                  </a:lnTo>
                  <a:lnTo>
                    <a:pt x="608" y="1227"/>
                  </a:lnTo>
                  <a:close/>
                  <a:moveTo>
                    <a:pt x="3737" y="1227"/>
                  </a:moveTo>
                  <a:lnTo>
                    <a:pt x="4156" y="1559"/>
                  </a:lnTo>
                  <a:lnTo>
                    <a:pt x="3737" y="1798"/>
                  </a:lnTo>
                  <a:lnTo>
                    <a:pt x="3737" y="1227"/>
                  </a:lnTo>
                  <a:close/>
                  <a:moveTo>
                    <a:pt x="3614" y="533"/>
                  </a:moveTo>
                  <a:lnTo>
                    <a:pt x="3614" y="1855"/>
                  </a:lnTo>
                  <a:lnTo>
                    <a:pt x="3224" y="2072"/>
                  </a:lnTo>
                  <a:cubicBezTo>
                    <a:pt x="3195" y="2101"/>
                    <a:pt x="3166" y="2130"/>
                    <a:pt x="3195" y="2159"/>
                  </a:cubicBezTo>
                  <a:cubicBezTo>
                    <a:pt x="3215" y="2179"/>
                    <a:pt x="3236" y="2200"/>
                    <a:pt x="3256" y="2200"/>
                  </a:cubicBezTo>
                  <a:cubicBezTo>
                    <a:pt x="3265" y="2200"/>
                    <a:pt x="3273" y="2196"/>
                    <a:pt x="3282" y="2188"/>
                  </a:cubicBezTo>
                  <a:lnTo>
                    <a:pt x="4221" y="1675"/>
                  </a:lnTo>
                  <a:lnTo>
                    <a:pt x="4221" y="3785"/>
                  </a:lnTo>
                  <a:lnTo>
                    <a:pt x="3585" y="3301"/>
                  </a:lnTo>
                  <a:cubicBezTo>
                    <a:pt x="3571" y="3286"/>
                    <a:pt x="3556" y="3279"/>
                    <a:pt x="3542" y="3279"/>
                  </a:cubicBezTo>
                  <a:cubicBezTo>
                    <a:pt x="3527" y="3279"/>
                    <a:pt x="3513" y="3286"/>
                    <a:pt x="3498" y="3301"/>
                  </a:cubicBezTo>
                  <a:cubicBezTo>
                    <a:pt x="3462" y="3337"/>
                    <a:pt x="3462" y="3366"/>
                    <a:pt x="3498" y="3395"/>
                  </a:cubicBezTo>
                  <a:lnTo>
                    <a:pt x="4098" y="3843"/>
                  </a:lnTo>
                  <a:lnTo>
                    <a:pt x="247" y="3843"/>
                  </a:lnTo>
                  <a:lnTo>
                    <a:pt x="1901" y="2578"/>
                  </a:lnTo>
                  <a:cubicBezTo>
                    <a:pt x="1992" y="2520"/>
                    <a:pt x="2089" y="2491"/>
                    <a:pt x="2183" y="2491"/>
                  </a:cubicBezTo>
                  <a:cubicBezTo>
                    <a:pt x="2277" y="2491"/>
                    <a:pt x="2368" y="2520"/>
                    <a:pt x="2443" y="2578"/>
                  </a:cubicBezTo>
                  <a:lnTo>
                    <a:pt x="2472" y="2614"/>
                  </a:lnTo>
                  <a:lnTo>
                    <a:pt x="3282" y="3214"/>
                  </a:lnTo>
                  <a:cubicBezTo>
                    <a:pt x="3300" y="3228"/>
                    <a:pt x="3316" y="3236"/>
                    <a:pt x="3331" y="3236"/>
                  </a:cubicBezTo>
                  <a:cubicBezTo>
                    <a:pt x="3347" y="3236"/>
                    <a:pt x="3361" y="3228"/>
                    <a:pt x="3376" y="3214"/>
                  </a:cubicBezTo>
                  <a:cubicBezTo>
                    <a:pt x="3405" y="3185"/>
                    <a:pt x="3376" y="3156"/>
                    <a:pt x="3347" y="3120"/>
                  </a:cubicBezTo>
                  <a:lnTo>
                    <a:pt x="2653" y="2549"/>
                  </a:lnTo>
                  <a:lnTo>
                    <a:pt x="3014" y="2339"/>
                  </a:lnTo>
                  <a:cubicBezTo>
                    <a:pt x="3043" y="2311"/>
                    <a:pt x="3072" y="2282"/>
                    <a:pt x="3043" y="2253"/>
                  </a:cubicBezTo>
                  <a:cubicBezTo>
                    <a:pt x="3043" y="2217"/>
                    <a:pt x="2985" y="2217"/>
                    <a:pt x="2956" y="2217"/>
                  </a:cubicBezTo>
                  <a:lnTo>
                    <a:pt x="2530" y="2462"/>
                  </a:lnTo>
                  <a:cubicBezTo>
                    <a:pt x="2425" y="2386"/>
                    <a:pt x="2306" y="2349"/>
                    <a:pt x="2186" y="2349"/>
                  </a:cubicBezTo>
                  <a:cubicBezTo>
                    <a:pt x="2066" y="2349"/>
                    <a:pt x="1945" y="2386"/>
                    <a:pt x="1836" y="2462"/>
                  </a:cubicBezTo>
                  <a:lnTo>
                    <a:pt x="724" y="1855"/>
                  </a:lnTo>
                  <a:lnTo>
                    <a:pt x="724" y="533"/>
                  </a:lnTo>
                  <a:close/>
                  <a:moveTo>
                    <a:pt x="2186" y="0"/>
                  </a:moveTo>
                  <a:cubicBezTo>
                    <a:pt x="2066" y="0"/>
                    <a:pt x="1945" y="38"/>
                    <a:pt x="1836" y="114"/>
                  </a:cubicBezTo>
                  <a:lnTo>
                    <a:pt x="1446" y="410"/>
                  </a:lnTo>
                  <a:lnTo>
                    <a:pt x="666" y="410"/>
                  </a:lnTo>
                  <a:cubicBezTo>
                    <a:pt x="637" y="410"/>
                    <a:pt x="608" y="446"/>
                    <a:pt x="608" y="475"/>
                  </a:cubicBezTo>
                  <a:lnTo>
                    <a:pt x="608" y="1075"/>
                  </a:lnTo>
                  <a:lnTo>
                    <a:pt x="30" y="1494"/>
                  </a:lnTo>
                  <a:cubicBezTo>
                    <a:pt x="1" y="1530"/>
                    <a:pt x="1" y="1530"/>
                    <a:pt x="1" y="1559"/>
                  </a:cubicBezTo>
                  <a:lnTo>
                    <a:pt x="1" y="2101"/>
                  </a:lnTo>
                  <a:cubicBezTo>
                    <a:pt x="1" y="2130"/>
                    <a:pt x="30" y="2159"/>
                    <a:pt x="66" y="2159"/>
                  </a:cubicBezTo>
                  <a:cubicBezTo>
                    <a:pt x="74" y="2167"/>
                    <a:pt x="81" y="2170"/>
                    <a:pt x="89" y="2170"/>
                  </a:cubicBezTo>
                  <a:cubicBezTo>
                    <a:pt x="108" y="2170"/>
                    <a:pt x="124" y="2143"/>
                    <a:pt x="124" y="2101"/>
                  </a:cubicBezTo>
                  <a:lnTo>
                    <a:pt x="124" y="1646"/>
                  </a:lnTo>
                  <a:lnTo>
                    <a:pt x="1721" y="2549"/>
                  </a:lnTo>
                  <a:lnTo>
                    <a:pt x="124" y="3785"/>
                  </a:lnTo>
                  <a:lnTo>
                    <a:pt x="124" y="2397"/>
                  </a:lnTo>
                  <a:cubicBezTo>
                    <a:pt x="124" y="2368"/>
                    <a:pt x="124" y="2339"/>
                    <a:pt x="66" y="2339"/>
                  </a:cubicBezTo>
                  <a:cubicBezTo>
                    <a:pt x="30" y="2339"/>
                    <a:pt x="1" y="2368"/>
                    <a:pt x="1" y="2397"/>
                  </a:cubicBezTo>
                  <a:lnTo>
                    <a:pt x="1" y="3908"/>
                  </a:lnTo>
                  <a:cubicBezTo>
                    <a:pt x="1" y="3936"/>
                    <a:pt x="30" y="3965"/>
                    <a:pt x="66" y="3965"/>
                  </a:cubicBezTo>
                  <a:lnTo>
                    <a:pt x="4279" y="3965"/>
                  </a:lnTo>
                  <a:cubicBezTo>
                    <a:pt x="4308" y="3965"/>
                    <a:pt x="4308" y="3965"/>
                    <a:pt x="4337" y="3936"/>
                  </a:cubicBezTo>
                  <a:lnTo>
                    <a:pt x="4337" y="3908"/>
                  </a:lnTo>
                  <a:lnTo>
                    <a:pt x="4337" y="1559"/>
                  </a:lnTo>
                  <a:cubicBezTo>
                    <a:pt x="4337" y="1530"/>
                    <a:pt x="4337" y="1530"/>
                    <a:pt x="4308" y="1494"/>
                  </a:cubicBezTo>
                  <a:lnTo>
                    <a:pt x="3737" y="1046"/>
                  </a:lnTo>
                  <a:lnTo>
                    <a:pt x="3737" y="475"/>
                  </a:lnTo>
                  <a:cubicBezTo>
                    <a:pt x="3737" y="446"/>
                    <a:pt x="3708" y="410"/>
                    <a:pt x="3679" y="410"/>
                  </a:cubicBezTo>
                  <a:lnTo>
                    <a:pt x="2920" y="410"/>
                  </a:lnTo>
                  <a:lnTo>
                    <a:pt x="2530" y="114"/>
                  </a:lnTo>
                  <a:cubicBezTo>
                    <a:pt x="2425" y="38"/>
                    <a:pt x="2306" y="0"/>
                    <a:pt x="2186" y="0"/>
                  </a:cubicBezTo>
                  <a:close/>
                </a:path>
              </a:pathLst>
            </a:custGeom>
            <a:solidFill>
              <a:srgbClr val="2522CA"/>
            </a:solidFill>
            <a:ln>
              <a:noFill/>
            </a:ln>
          </p:spPr>
          <p:txBody>
            <a:bodyPr anchorCtr="0" anchor="ctr" bIns="119725" lIns="119725" spcFirstLastPara="1" rIns="119725" wrap="square" tIns="1197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t/>
              </a:r>
              <a:endParaRPr b="0" i="0" sz="9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55" name="Google Shape;55;p56"/>
            <p:cNvSpPr/>
            <p:nvPr/>
          </p:nvSpPr>
          <p:spPr>
            <a:xfrm>
              <a:off x="4922564" y="1916893"/>
              <a:ext cx="114817" cy="13278"/>
            </a:xfrm>
            <a:custGeom>
              <a:rect b="b" l="l" r="r" t="t"/>
              <a:pathLst>
                <a:path extrusionOk="0" h="153" w="1323">
                  <a:moveTo>
                    <a:pt x="87" y="0"/>
                  </a:moveTo>
                  <a:cubicBezTo>
                    <a:pt x="29" y="0"/>
                    <a:pt x="29" y="29"/>
                    <a:pt x="0" y="58"/>
                  </a:cubicBezTo>
                  <a:cubicBezTo>
                    <a:pt x="0" y="94"/>
                    <a:pt x="29" y="152"/>
                    <a:pt x="58" y="152"/>
                  </a:cubicBezTo>
                  <a:lnTo>
                    <a:pt x="1229" y="152"/>
                  </a:lnTo>
                  <a:cubicBezTo>
                    <a:pt x="1294" y="152"/>
                    <a:pt x="1323" y="123"/>
                    <a:pt x="1323" y="94"/>
                  </a:cubicBezTo>
                  <a:cubicBezTo>
                    <a:pt x="1323" y="29"/>
                    <a:pt x="1294" y="0"/>
                    <a:pt x="1265" y="0"/>
                  </a:cubicBezTo>
                  <a:close/>
                </a:path>
              </a:pathLst>
            </a:custGeom>
            <a:solidFill>
              <a:srgbClr val="2522CA"/>
            </a:solidFill>
            <a:ln>
              <a:noFill/>
            </a:ln>
          </p:spPr>
          <p:txBody>
            <a:bodyPr anchorCtr="0" anchor="ctr" bIns="119725" lIns="119725" spcFirstLastPara="1" rIns="119725" wrap="square" tIns="1197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t/>
              </a:r>
              <a:endParaRPr b="0" i="0" sz="9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56" name="Google Shape;56;p56"/>
            <p:cNvSpPr/>
            <p:nvPr/>
          </p:nvSpPr>
          <p:spPr>
            <a:xfrm>
              <a:off x="4891148" y="1992742"/>
              <a:ext cx="177562" cy="10761"/>
            </a:xfrm>
            <a:custGeom>
              <a:rect b="b" l="l" r="r" t="t"/>
              <a:pathLst>
                <a:path extrusionOk="0" h="124" w="2046">
                  <a:moveTo>
                    <a:pt x="59" y="1"/>
                  </a:moveTo>
                  <a:cubicBezTo>
                    <a:pt x="30" y="1"/>
                    <a:pt x="1" y="30"/>
                    <a:pt x="1" y="58"/>
                  </a:cubicBezTo>
                  <a:cubicBezTo>
                    <a:pt x="1" y="87"/>
                    <a:pt x="30" y="123"/>
                    <a:pt x="59" y="123"/>
                  </a:cubicBezTo>
                  <a:lnTo>
                    <a:pt x="1988" y="123"/>
                  </a:lnTo>
                  <a:cubicBezTo>
                    <a:pt x="2017" y="123"/>
                    <a:pt x="2046" y="87"/>
                    <a:pt x="2046" y="58"/>
                  </a:cubicBezTo>
                  <a:cubicBezTo>
                    <a:pt x="2046" y="30"/>
                    <a:pt x="2017" y="1"/>
                    <a:pt x="1988" y="1"/>
                  </a:cubicBezTo>
                  <a:close/>
                </a:path>
              </a:pathLst>
            </a:custGeom>
            <a:solidFill>
              <a:srgbClr val="2522CA"/>
            </a:solidFill>
            <a:ln>
              <a:noFill/>
            </a:ln>
          </p:spPr>
          <p:txBody>
            <a:bodyPr anchorCtr="0" anchor="ctr" bIns="119725" lIns="119725" spcFirstLastPara="1" rIns="119725" wrap="square" tIns="1197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t/>
              </a:r>
              <a:endParaRPr b="0" i="0" sz="9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57" name="Google Shape;57;p56"/>
            <p:cNvSpPr/>
            <p:nvPr/>
          </p:nvSpPr>
          <p:spPr>
            <a:xfrm>
              <a:off x="4891148" y="1956380"/>
              <a:ext cx="54675" cy="10154"/>
            </a:xfrm>
            <a:custGeom>
              <a:rect b="b" l="l" r="r" t="t"/>
              <a:pathLst>
                <a:path extrusionOk="0" h="117" w="630">
                  <a:moveTo>
                    <a:pt x="59" y="1"/>
                  </a:moveTo>
                  <a:cubicBezTo>
                    <a:pt x="30" y="1"/>
                    <a:pt x="1" y="1"/>
                    <a:pt x="1" y="58"/>
                  </a:cubicBezTo>
                  <a:cubicBezTo>
                    <a:pt x="1" y="87"/>
                    <a:pt x="30" y="116"/>
                    <a:pt x="59" y="116"/>
                  </a:cubicBezTo>
                  <a:lnTo>
                    <a:pt x="572" y="116"/>
                  </a:lnTo>
                  <a:cubicBezTo>
                    <a:pt x="601" y="116"/>
                    <a:pt x="630" y="87"/>
                    <a:pt x="630" y="58"/>
                  </a:cubicBezTo>
                  <a:cubicBezTo>
                    <a:pt x="630" y="29"/>
                    <a:pt x="601" y="1"/>
                    <a:pt x="572" y="1"/>
                  </a:cubicBezTo>
                  <a:close/>
                </a:path>
              </a:pathLst>
            </a:custGeom>
            <a:solidFill>
              <a:srgbClr val="2522CA"/>
            </a:solidFill>
            <a:ln>
              <a:noFill/>
            </a:ln>
          </p:spPr>
          <p:txBody>
            <a:bodyPr anchorCtr="0" anchor="ctr" bIns="119725" lIns="119725" spcFirstLastPara="1" rIns="119725" wrap="square" tIns="1197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t/>
              </a:r>
              <a:endParaRPr b="0" i="0" sz="9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58" name="Google Shape;58;p56"/>
            <p:cNvSpPr/>
            <p:nvPr/>
          </p:nvSpPr>
          <p:spPr>
            <a:xfrm>
              <a:off x="4963960" y="1956380"/>
              <a:ext cx="104749" cy="10154"/>
            </a:xfrm>
            <a:custGeom>
              <a:rect b="b" l="l" r="r" t="t"/>
              <a:pathLst>
                <a:path extrusionOk="0" h="117" w="1207">
                  <a:moveTo>
                    <a:pt x="65" y="1"/>
                  </a:moveTo>
                  <a:cubicBezTo>
                    <a:pt x="29" y="1"/>
                    <a:pt x="0" y="29"/>
                    <a:pt x="0" y="58"/>
                  </a:cubicBezTo>
                  <a:cubicBezTo>
                    <a:pt x="0" y="87"/>
                    <a:pt x="29" y="116"/>
                    <a:pt x="65" y="116"/>
                  </a:cubicBezTo>
                  <a:lnTo>
                    <a:pt x="1149" y="116"/>
                  </a:lnTo>
                  <a:cubicBezTo>
                    <a:pt x="1178" y="116"/>
                    <a:pt x="1207" y="87"/>
                    <a:pt x="1207" y="58"/>
                  </a:cubicBezTo>
                  <a:cubicBezTo>
                    <a:pt x="1207" y="29"/>
                    <a:pt x="1178" y="1"/>
                    <a:pt x="1149" y="1"/>
                  </a:cubicBezTo>
                  <a:close/>
                </a:path>
              </a:pathLst>
            </a:custGeom>
            <a:solidFill>
              <a:srgbClr val="2522CA"/>
            </a:solidFill>
            <a:ln>
              <a:noFill/>
            </a:ln>
          </p:spPr>
          <p:txBody>
            <a:bodyPr anchorCtr="0" anchor="ctr" bIns="119725" lIns="119725" spcFirstLastPara="1" rIns="119725" wrap="square" tIns="1197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t/>
              </a:r>
              <a:endParaRPr b="0" i="0" sz="9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pic>
        <p:nvPicPr>
          <p:cNvPr id="59" name="Google Shape;59;p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214535">
            <a:off x="10403683" y="3406644"/>
            <a:ext cx="1870654" cy="3930058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56"/>
          <p:cNvPicPr preferRelativeResize="0"/>
          <p:nvPr/>
        </p:nvPicPr>
        <p:blipFill rotWithShape="1">
          <a:blip r:embed="rId4">
            <a:alphaModFix amt="47000"/>
          </a:blip>
          <a:srcRect b="0" l="0" r="0" t="0"/>
          <a:stretch/>
        </p:blipFill>
        <p:spPr>
          <a:xfrm>
            <a:off x="9603922" y="5737865"/>
            <a:ext cx="2839820" cy="1326909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5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8">
            <a:off x="5416921" y="502460"/>
            <a:ext cx="1358159" cy="1149529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56"/>
          <p:cNvSpPr/>
          <p:nvPr/>
        </p:nvSpPr>
        <p:spPr>
          <a:xfrm rot="-248433">
            <a:off x="-322610" y="-110635"/>
            <a:ext cx="2987397" cy="5058013"/>
          </a:xfrm>
          <a:prstGeom prst="rect">
            <a:avLst/>
          </a:prstGeom>
          <a:solidFill>
            <a:srgbClr val="2522CA"/>
          </a:solidFill>
          <a:ln>
            <a:noFill/>
          </a:ln>
        </p:spPr>
        <p:txBody>
          <a:bodyPr anchorCtr="0" anchor="ctr" bIns="119725" lIns="119725" spcFirstLastPara="1" rIns="119725" wrap="square" tIns="1197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63" name="Google Shape;63;p5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-942462">
            <a:off x="987711" y="1078694"/>
            <a:ext cx="4666156" cy="4666156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56"/>
          <p:cNvSpPr/>
          <p:nvPr/>
        </p:nvSpPr>
        <p:spPr>
          <a:xfrm>
            <a:off x="5529900" y="4047109"/>
            <a:ext cx="1132200" cy="1158900"/>
          </a:xfrm>
          <a:prstGeom prst="ellipse">
            <a:avLst/>
          </a:prstGeom>
          <a:solidFill>
            <a:srgbClr val="FFDF25"/>
          </a:solidFill>
          <a:ln>
            <a:noFill/>
          </a:ln>
        </p:spPr>
        <p:txBody>
          <a:bodyPr anchorCtr="0" anchor="ctr" bIns="59875" lIns="59875" spcFirstLastPara="1" rIns="59875" wrap="square" tIns="598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65" name="Google Shape;65;p56"/>
          <p:cNvGrpSpPr/>
          <p:nvPr/>
        </p:nvGrpSpPr>
        <p:grpSpPr>
          <a:xfrm>
            <a:off x="5834591" y="4369776"/>
            <a:ext cx="489002" cy="457703"/>
            <a:chOff x="4791433" y="1839308"/>
            <a:chExt cx="376387" cy="344189"/>
          </a:xfrm>
        </p:grpSpPr>
        <p:sp>
          <p:nvSpPr>
            <p:cNvPr id="66" name="Google Shape;66;p56"/>
            <p:cNvSpPr/>
            <p:nvPr/>
          </p:nvSpPr>
          <p:spPr>
            <a:xfrm>
              <a:off x="4791433" y="1839308"/>
              <a:ext cx="376387" cy="344189"/>
            </a:xfrm>
            <a:custGeom>
              <a:rect b="b" l="l" r="r" t="t"/>
              <a:pathLst>
                <a:path extrusionOk="0" h="3966" w="4337">
                  <a:moveTo>
                    <a:pt x="2183" y="114"/>
                  </a:moveTo>
                  <a:cubicBezTo>
                    <a:pt x="2277" y="114"/>
                    <a:pt x="2368" y="143"/>
                    <a:pt x="2443" y="201"/>
                  </a:cubicBezTo>
                  <a:lnTo>
                    <a:pt x="2711" y="410"/>
                  </a:lnTo>
                  <a:lnTo>
                    <a:pt x="1656" y="410"/>
                  </a:lnTo>
                  <a:lnTo>
                    <a:pt x="1901" y="201"/>
                  </a:lnTo>
                  <a:cubicBezTo>
                    <a:pt x="1992" y="143"/>
                    <a:pt x="2089" y="114"/>
                    <a:pt x="2183" y="114"/>
                  </a:cubicBezTo>
                  <a:close/>
                  <a:moveTo>
                    <a:pt x="608" y="1227"/>
                  </a:moveTo>
                  <a:lnTo>
                    <a:pt x="608" y="1769"/>
                  </a:lnTo>
                  <a:lnTo>
                    <a:pt x="182" y="1559"/>
                  </a:lnTo>
                  <a:lnTo>
                    <a:pt x="608" y="1227"/>
                  </a:lnTo>
                  <a:close/>
                  <a:moveTo>
                    <a:pt x="3737" y="1227"/>
                  </a:moveTo>
                  <a:lnTo>
                    <a:pt x="4156" y="1559"/>
                  </a:lnTo>
                  <a:lnTo>
                    <a:pt x="3737" y="1798"/>
                  </a:lnTo>
                  <a:lnTo>
                    <a:pt x="3737" y="1227"/>
                  </a:lnTo>
                  <a:close/>
                  <a:moveTo>
                    <a:pt x="3614" y="533"/>
                  </a:moveTo>
                  <a:lnTo>
                    <a:pt x="3614" y="1855"/>
                  </a:lnTo>
                  <a:lnTo>
                    <a:pt x="3224" y="2072"/>
                  </a:lnTo>
                  <a:cubicBezTo>
                    <a:pt x="3195" y="2101"/>
                    <a:pt x="3166" y="2130"/>
                    <a:pt x="3195" y="2159"/>
                  </a:cubicBezTo>
                  <a:cubicBezTo>
                    <a:pt x="3215" y="2179"/>
                    <a:pt x="3236" y="2200"/>
                    <a:pt x="3256" y="2200"/>
                  </a:cubicBezTo>
                  <a:cubicBezTo>
                    <a:pt x="3265" y="2200"/>
                    <a:pt x="3273" y="2196"/>
                    <a:pt x="3282" y="2188"/>
                  </a:cubicBezTo>
                  <a:lnTo>
                    <a:pt x="4221" y="1675"/>
                  </a:lnTo>
                  <a:lnTo>
                    <a:pt x="4221" y="3785"/>
                  </a:lnTo>
                  <a:lnTo>
                    <a:pt x="3585" y="3301"/>
                  </a:lnTo>
                  <a:cubicBezTo>
                    <a:pt x="3571" y="3286"/>
                    <a:pt x="3556" y="3279"/>
                    <a:pt x="3542" y="3279"/>
                  </a:cubicBezTo>
                  <a:cubicBezTo>
                    <a:pt x="3527" y="3279"/>
                    <a:pt x="3513" y="3286"/>
                    <a:pt x="3498" y="3301"/>
                  </a:cubicBezTo>
                  <a:cubicBezTo>
                    <a:pt x="3462" y="3337"/>
                    <a:pt x="3462" y="3366"/>
                    <a:pt x="3498" y="3395"/>
                  </a:cubicBezTo>
                  <a:lnTo>
                    <a:pt x="4098" y="3843"/>
                  </a:lnTo>
                  <a:lnTo>
                    <a:pt x="247" y="3843"/>
                  </a:lnTo>
                  <a:lnTo>
                    <a:pt x="1901" y="2578"/>
                  </a:lnTo>
                  <a:cubicBezTo>
                    <a:pt x="1992" y="2520"/>
                    <a:pt x="2089" y="2491"/>
                    <a:pt x="2183" y="2491"/>
                  </a:cubicBezTo>
                  <a:cubicBezTo>
                    <a:pt x="2277" y="2491"/>
                    <a:pt x="2368" y="2520"/>
                    <a:pt x="2443" y="2578"/>
                  </a:cubicBezTo>
                  <a:lnTo>
                    <a:pt x="2472" y="2614"/>
                  </a:lnTo>
                  <a:lnTo>
                    <a:pt x="3282" y="3214"/>
                  </a:lnTo>
                  <a:cubicBezTo>
                    <a:pt x="3300" y="3228"/>
                    <a:pt x="3316" y="3236"/>
                    <a:pt x="3331" y="3236"/>
                  </a:cubicBezTo>
                  <a:cubicBezTo>
                    <a:pt x="3347" y="3236"/>
                    <a:pt x="3361" y="3228"/>
                    <a:pt x="3376" y="3214"/>
                  </a:cubicBezTo>
                  <a:cubicBezTo>
                    <a:pt x="3405" y="3185"/>
                    <a:pt x="3376" y="3156"/>
                    <a:pt x="3347" y="3120"/>
                  </a:cubicBezTo>
                  <a:lnTo>
                    <a:pt x="2653" y="2549"/>
                  </a:lnTo>
                  <a:lnTo>
                    <a:pt x="3014" y="2339"/>
                  </a:lnTo>
                  <a:cubicBezTo>
                    <a:pt x="3043" y="2311"/>
                    <a:pt x="3072" y="2282"/>
                    <a:pt x="3043" y="2253"/>
                  </a:cubicBezTo>
                  <a:cubicBezTo>
                    <a:pt x="3043" y="2217"/>
                    <a:pt x="2985" y="2217"/>
                    <a:pt x="2956" y="2217"/>
                  </a:cubicBezTo>
                  <a:lnTo>
                    <a:pt x="2530" y="2462"/>
                  </a:lnTo>
                  <a:cubicBezTo>
                    <a:pt x="2425" y="2386"/>
                    <a:pt x="2306" y="2349"/>
                    <a:pt x="2186" y="2349"/>
                  </a:cubicBezTo>
                  <a:cubicBezTo>
                    <a:pt x="2066" y="2349"/>
                    <a:pt x="1945" y="2386"/>
                    <a:pt x="1836" y="2462"/>
                  </a:cubicBezTo>
                  <a:lnTo>
                    <a:pt x="724" y="1855"/>
                  </a:lnTo>
                  <a:lnTo>
                    <a:pt x="724" y="533"/>
                  </a:lnTo>
                  <a:close/>
                  <a:moveTo>
                    <a:pt x="2186" y="0"/>
                  </a:moveTo>
                  <a:cubicBezTo>
                    <a:pt x="2066" y="0"/>
                    <a:pt x="1945" y="38"/>
                    <a:pt x="1836" y="114"/>
                  </a:cubicBezTo>
                  <a:lnTo>
                    <a:pt x="1446" y="410"/>
                  </a:lnTo>
                  <a:lnTo>
                    <a:pt x="666" y="410"/>
                  </a:lnTo>
                  <a:cubicBezTo>
                    <a:pt x="637" y="410"/>
                    <a:pt x="608" y="446"/>
                    <a:pt x="608" y="475"/>
                  </a:cubicBezTo>
                  <a:lnTo>
                    <a:pt x="608" y="1075"/>
                  </a:lnTo>
                  <a:lnTo>
                    <a:pt x="30" y="1494"/>
                  </a:lnTo>
                  <a:cubicBezTo>
                    <a:pt x="1" y="1530"/>
                    <a:pt x="1" y="1530"/>
                    <a:pt x="1" y="1559"/>
                  </a:cubicBezTo>
                  <a:lnTo>
                    <a:pt x="1" y="2101"/>
                  </a:lnTo>
                  <a:cubicBezTo>
                    <a:pt x="1" y="2130"/>
                    <a:pt x="30" y="2159"/>
                    <a:pt x="66" y="2159"/>
                  </a:cubicBezTo>
                  <a:cubicBezTo>
                    <a:pt x="74" y="2167"/>
                    <a:pt x="81" y="2170"/>
                    <a:pt x="89" y="2170"/>
                  </a:cubicBezTo>
                  <a:cubicBezTo>
                    <a:pt x="108" y="2170"/>
                    <a:pt x="124" y="2143"/>
                    <a:pt x="124" y="2101"/>
                  </a:cubicBezTo>
                  <a:lnTo>
                    <a:pt x="124" y="1646"/>
                  </a:lnTo>
                  <a:lnTo>
                    <a:pt x="1721" y="2549"/>
                  </a:lnTo>
                  <a:lnTo>
                    <a:pt x="124" y="3785"/>
                  </a:lnTo>
                  <a:lnTo>
                    <a:pt x="124" y="2397"/>
                  </a:lnTo>
                  <a:cubicBezTo>
                    <a:pt x="124" y="2368"/>
                    <a:pt x="124" y="2339"/>
                    <a:pt x="66" y="2339"/>
                  </a:cubicBezTo>
                  <a:cubicBezTo>
                    <a:pt x="30" y="2339"/>
                    <a:pt x="1" y="2368"/>
                    <a:pt x="1" y="2397"/>
                  </a:cubicBezTo>
                  <a:lnTo>
                    <a:pt x="1" y="3908"/>
                  </a:lnTo>
                  <a:cubicBezTo>
                    <a:pt x="1" y="3936"/>
                    <a:pt x="30" y="3965"/>
                    <a:pt x="66" y="3965"/>
                  </a:cubicBezTo>
                  <a:lnTo>
                    <a:pt x="4279" y="3965"/>
                  </a:lnTo>
                  <a:cubicBezTo>
                    <a:pt x="4308" y="3965"/>
                    <a:pt x="4308" y="3965"/>
                    <a:pt x="4337" y="3936"/>
                  </a:cubicBezTo>
                  <a:lnTo>
                    <a:pt x="4337" y="3908"/>
                  </a:lnTo>
                  <a:lnTo>
                    <a:pt x="4337" y="1559"/>
                  </a:lnTo>
                  <a:cubicBezTo>
                    <a:pt x="4337" y="1530"/>
                    <a:pt x="4337" y="1530"/>
                    <a:pt x="4308" y="1494"/>
                  </a:cubicBezTo>
                  <a:lnTo>
                    <a:pt x="3737" y="1046"/>
                  </a:lnTo>
                  <a:lnTo>
                    <a:pt x="3737" y="475"/>
                  </a:lnTo>
                  <a:cubicBezTo>
                    <a:pt x="3737" y="446"/>
                    <a:pt x="3708" y="410"/>
                    <a:pt x="3679" y="410"/>
                  </a:cubicBezTo>
                  <a:lnTo>
                    <a:pt x="2920" y="410"/>
                  </a:lnTo>
                  <a:lnTo>
                    <a:pt x="2530" y="114"/>
                  </a:lnTo>
                  <a:cubicBezTo>
                    <a:pt x="2425" y="38"/>
                    <a:pt x="2306" y="0"/>
                    <a:pt x="2186" y="0"/>
                  </a:cubicBezTo>
                  <a:close/>
                </a:path>
              </a:pathLst>
            </a:custGeom>
            <a:solidFill>
              <a:srgbClr val="2522CA"/>
            </a:solidFill>
            <a:ln>
              <a:noFill/>
            </a:ln>
          </p:spPr>
          <p:txBody>
            <a:bodyPr anchorCtr="0" anchor="ctr" bIns="119725" lIns="119725" spcFirstLastPara="1" rIns="119725" wrap="square" tIns="1197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t/>
              </a:r>
              <a:endParaRPr b="0" i="0" sz="9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67" name="Google Shape;67;p56"/>
            <p:cNvSpPr/>
            <p:nvPr/>
          </p:nvSpPr>
          <p:spPr>
            <a:xfrm>
              <a:off x="4922564" y="1916893"/>
              <a:ext cx="114817" cy="13278"/>
            </a:xfrm>
            <a:custGeom>
              <a:rect b="b" l="l" r="r" t="t"/>
              <a:pathLst>
                <a:path extrusionOk="0" h="153" w="1323">
                  <a:moveTo>
                    <a:pt x="87" y="0"/>
                  </a:moveTo>
                  <a:cubicBezTo>
                    <a:pt x="29" y="0"/>
                    <a:pt x="29" y="29"/>
                    <a:pt x="0" y="58"/>
                  </a:cubicBezTo>
                  <a:cubicBezTo>
                    <a:pt x="0" y="94"/>
                    <a:pt x="29" y="152"/>
                    <a:pt x="58" y="152"/>
                  </a:cubicBezTo>
                  <a:lnTo>
                    <a:pt x="1229" y="152"/>
                  </a:lnTo>
                  <a:cubicBezTo>
                    <a:pt x="1294" y="152"/>
                    <a:pt x="1323" y="123"/>
                    <a:pt x="1323" y="94"/>
                  </a:cubicBezTo>
                  <a:cubicBezTo>
                    <a:pt x="1323" y="29"/>
                    <a:pt x="1294" y="0"/>
                    <a:pt x="1265" y="0"/>
                  </a:cubicBezTo>
                  <a:close/>
                </a:path>
              </a:pathLst>
            </a:custGeom>
            <a:solidFill>
              <a:srgbClr val="2522CA"/>
            </a:solidFill>
            <a:ln>
              <a:noFill/>
            </a:ln>
          </p:spPr>
          <p:txBody>
            <a:bodyPr anchorCtr="0" anchor="ctr" bIns="119725" lIns="119725" spcFirstLastPara="1" rIns="119725" wrap="square" tIns="1197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t/>
              </a:r>
              <a:endParaRPr b="0" i="0" sz="9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68" name="Google Shape;68;p56"/>
            <p:cNvSpPr/>
            <p:nvPr/>
          </p:nvSpPr>
          <p:spPr>
            <a:xfrm>
              <a:off x="4891148" y="1992742"/>
              <a:ext cx="177562" cy="10761"/>
            </a:xfrm>
            <a:custGeom>
              <a:rect b="b" l="l" r="r" t="t"/>
              <a:pathLst>
                <a:path extrusionOk="0" h="124" w="2046">
                  <a:moveTo>
                    <a:pt x="59" y="1"/>
                  </a:moveTo>
                  <a:cubicBezTo>
                    <a:pt x="30" y="1"/>
                    <a:pt x="1" y="30"/>
                    <a:pt x="1" y="58"/>
                  </a:cubicBezTo>
                  <a:cubicBezTo>
                    <a:pt x="1" y="87"/>
                    <a:pt x="30" y="123"/>
                    <a:pt x="59" y="123"/>
                  </a:cubicBezTo>
                  <a:lnTo>
                    <a:pt x="1988" y="123"/>
                  </a:lnTo>
                  <a:cubicBezTo>
                    <a:pt x="2017" y="123"/>
                    <a:pt x="2046" y="87"/>
                    <a:pt x="2046" y="58"/>
                  </a:cubicBezTo>
                  <a:cubicBezTo>
                    <a:pt x="2046" y="30"/>
                    <a:pt x="2017" y="1"/>
                    <a:pt x="1988" y="1"/>
                  </a:cubicBezTo>
                  <a:close/>
                </a:path>
              </a:pathLst>
            </a:custGeom>
            <a:solidFill>
              <a:srgbClr val="2522CA"/>
            </a:solidFill>
            <a:ln>
              <a:noFill/>
            </a:ln>
          </p:spPr>
          <p:txBody>
            <a:bodyPr anchorCtr="0" anchor="ctr" bIns="119725" lIns="119725" spcFirstLastPara="1" rIns="119725" wrap="square" tIns="1197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t/>
              </a:r>
              <a:endParaRPr b="0" i="0" sz="9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69" name="Google Shape;69;p56"/>
            <p:cNvSpPr/>
            <p:nvPr/>
          </p:nvSpPr>
          <p:spPr>
            <a:xfrm>
              <a:off x="4891148" y="1956380"/>
              <a:ext cx="54675" cy="10154"/>
            </a:xfrm>
            <a:custGeom>
              <a:rect b="b" l="l" r="r" t="t"/>
              <a:pathLst>
                <a:path extrusionOk="0" h="117" w="630">
                  <a:moveTo>
                    <a:pt x="59" y="1"/>
                  </a:moveTo>
                  <a:cubicBezTo>
                    <a:pt x="30" y="1"/>
                    <a:pt x="1" y="1"/>
                    <a:pt x="1" y="58"/>
                  </a:cubicBezTo>
                  <a:cubicBezTo>
                    <a:pt x="1" y="87"/>
                    <a:pt x="30" y="116"/>
                    <a:pt x="59" y="116"/>
                  </a:cubicBezTo>
                  <a:lnTo>
                    <a:pt x="572" y="116"/>
                  </a:lnTo>
                  <a:cubicBezTo>
                    <a:pt x="601" y="116"/>
                    <a:pt x="630" y="87"/>
                    <a:pt x="630" y="58"/>
                  </a:cubicBezTo>
                  <a:cubicBezTo>
                    <a:pt x="630" y="29"/>
                    <a:pt x="601" y="1"/>
                    <a:pt x="572" y="1"/>
                  </a:cubicBezTo>
                  <a:close/>
                </a:path>
              </a:pathLst>
            </a:custGeom>
            <a:solidFill>
              <a:srgbClr val="2522CA"/>
            </a:solidFill>
            <a:ln>
              <a:noFill/>
            </a:ln>
          </p:spPr>
          <p:txBody>
            <a:bodyPr anchorCtr="0" anchor="ctr" bIns="119725" lIns="119725" spcFirstLastPara="1" rIns="119725" wrap="square" tIns="1197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t/>
              </a:r>
              <a:endParaRPr b="0" i="0" sz="9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70" name="Google Shape;70;p56"/>
            <p:cNvSpPr/>
            <p:nvPr/>
          </p:nvSpPr>
          <p:spPr>
            <a:xfrm>
              <a:off x="4963960" y="1956380"/>
              <a:ext cx="104749" cy="10154"/>
            </a:xfrm>
            <a:custGeom>
              <a:rect b="b" l="l" r="r" t="t"/>
              <a:pathLst>
                <a:path extrusionOk="0" h="117" w="1207">
                  <a:moveTo>
                    <a:pt x="65" y="1"/>
                  </a:moveTo>
                  <a:cubicBezTo>
                    <a:pt x="29" y="1"/>
                    <a:pt x="0" y="29"/>
                    <a:pt x="0" y="58"/>
                  </a:cubicBezTo>
                  <a:cubicBezTo>
                    <a:pt x="0" y="87"/>
                    <a:pt x="29" y="116"/>
                    <a:pt x="65" y="116"/>
                  </a:cubicBezTo>
                  <a:lnTo>
                    <a:pt x="1149" y="116"/>
                  </a:lnTo>
                  <a:cubicBezTo>
                    <a:pt x="1178" y="116"/>
                    <a:pt x="1207" y="87"/>
                    <a:pt x="1207" y="58"/>
                  </a:cubicBezTo>
                  <a:cubicBezTo>
                    <a:pt x="1207" y="29"/>
                    <a:pt x="1178" y="1"/>
                    <a:pt x="1149" y="1"/>
                  </a:cubicBezTo>
                  <a:close/>
                </a:path>
              </a:pathLst>
            </a:custGeom>
            <a:solidFill>
              <a:srgbClr val="2522CA"/>
            </a:solidFill>
            <a:ln>
              <a:noFill/>
            </a:ln>
          </p:spPr>
          <p:txBody>
            <a:bodyPr anchorCtr="0" anchor="ctr" bIns="119725" lIns="119725" spcFirstLastPara="1" rIns="119725" wrap="square" tIns="1197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t/>
              </a:r>
              <a:endParaRPr b="0" i="0" sz="9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pic>
        <p:nvPicPr>
          <p:cNvPr id="71" name="Google Shape;71;p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214535">
            <a:off x="10403683" y="3406644"/>
            <a:ext cx="1870654" cy="3930058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56"/>
          <p:cNvPicPr preferRelativeResize="0"/>
          <p:nvPr/>
        </p:nvPicPr>
        <p:blipFill rotWithShape="1">
          <a:blip r:embed="rId4">
            <a:alphaModFix amt="47000"/>
          </a:blip>
          <a:srcRect b="0" l="0" r="0" t="0"/>
          <a:stretch/>
        </p:blipFill>
        <p:spPr>
          <a:xfrm>
            <a:off x="9603922" y="5737865"/>
            <a:ext cx="2839820" cy="1326909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5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8">
            <a:off x="5416921" y="502460"/>
            <a:ext cx="1358159" cy="11495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сновной">
  <p:cSld name="Основной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1"/>
          <p:cNvSpPr/>
          <p:nvPr/>
        </p:nvSpPr>
        <p:spPr>
          <a:xfrm>
            <a:off x="11654118" y="6246796"/>
            <a:ext cx="396000" cy="396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11"/>
          <p:cNvSpPr txBox="1"/>
          <p:nvPr>
            <p:ph type="title"/>
          </p:nvPr>
        </p:nvSpPr>
        <p:spPr>
          <a:xfrm>
            <a:off x="1049154" y="370571"/>
            <a:ext cx="10304646" cy="60094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7" name="Google Shape;77;p11"/>
          <p:cNvSpPr txBox="1"/>
          <p:nvPr>
            <p:ph idx="12" type="sldNum"/>
          </p:nvPr>
        </p:nvSpPr>
        <p:spPr>
          <a:xfrm>
            <a:off x="11660400" y="6267317"/>
            <a:ext cx="40025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78" name="Google Shape;78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533300" y="0"/>
            <a:ext cx="658699" cy="664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6000" y="6192000"/>
            <a:ext cx="491624" cy="413999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1"/>
          <p:cNvSpPr/>
          <p:nvPr/>
        </p:nvSpPr>
        <p:spPr>
          <a:xfrm>
            <a:off x="680680" y="447571"/>
            <a:ext cx="206944" cy="20694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6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7.jpg"/><Relationship Id="rId4" Type="http://schemas.openxmlformats.org/officeDocument/2006/relationships/image" Target="../media/image2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0.png"/><Relationship Id="rId4" Type="http://schemas.openxmlformats.org/officeDocument/2006/relationships/image" Target="../media/image25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0.png"/></Relationships>
</file>

<file path=ppt/slides/_rels/slide5.xml.rels><?xml version="1.0" encoding="UTF-8" standalone="yes"?><Relationships xmlns="http://schemas.openxmlformats.org/package/2006/relationships"><Relationship Id="rId11" Type="http://schemas.openxmlformats.org/officeDocument/2006/relationships/image" Target="../media/image22.png"/><Relationship Id="rId10" Type="http://schemas.openxmlformats.org/officeDocument/2006/relationships/image" Target="../media/image24.png"/><Relationship Id="rId13" Type="http://schemas.openxmlformats.org/officeDocument/2006/relationships/image" Target="../media/image26.png"/><Relationship Id="rId1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0.png"/><Relationship Id="rId4" Type="http://schemas.openxmlformats.org/officeDocument/2006/relationships/image" Target="../media/image19.jpg"/><Relationship Id="rId9" Type="http://schemas.openxmlformats.org/officeDocument/2006/relationships/image" Target="../media/image30.png"/><Relationship Id="rId5" Type="http://schemas.openxmlformats.org/officeDocument/2006/relationships/image" Target="../media/image18.png"/><Relationship Id="rId6" Type="http://schemas.openxmlformats.org/officeDocument/2006/relationships/image" Target="../media/image27.png"/><Relationship Id="rId7" Type="http://schemas.openxmlformats.org/officeDocument/2006/relationships/image" Target="../media/image16.png"/><Relationship Id="rId8" Type="http://schemas.openxmlformats.org/officeDocument/2006/relationships/image" Target="../media/image1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chart" Target="../charts/chart1.xml"/><Relationship Id="rId4" Type="http://schemas.openxmlformats.org/officeDocument/2006/relationships/chart" Target="../charts/chart2.xml"/><Relationship Id="rId5" Type="http://schemas.openxmlformats.org/officeDocument/2006/relationships/image" Target="../media/image3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chart" Target="../charts/chart3.xml"/><Relationship Id="rId4" Type="http://schemas.openxmlformats.org/officeDocument/2006/relationships/image" Target="../media/image3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chart" Target="../charts/chart4.xml"/><Relationship Id="rId4" Type="http://schemas.openxmlformats.org/officeDocument/2006/relationships/image" Target="../media/image3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Relationship Id="rId3" Type="http://schemas.openxmlformats.org/officeDocument/2006/relationships/hyperlink" Target="mailto:anastasiya.baydachenko@iab.com.ua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1434" r="1433" t="0"/>
          <a:stretch/>
        </p:blipFill>
        <p:spPr>
          <a:xfrm rot="480112">
            <a:off x="7074081" y="441415"/>
            <a:ext cx="4147104" cy="6032502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"/>
          <p:cNvSpPr txBox="1"/>
          <p:nvPr>
            <p:ph type="title"/>
          </p:nvPr>
        </p:nvSpPr>
        <p:spPr>
          <a:xfrm>
            <a:off x="599660" y="2723756"/>
            <a:ext cx="5496340" cy="141049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Montserrat Black"/>
              <a:buNone/>
            </a:pPr>
            <a:r>
              <a:rPr lang="en-US" sz="4400"/>
              <a:t>Оцінка обсягу ринку SMM України за 2024</a:t>
            </a:r>
            <a:endParaRPr/>
          </a:p>
        </p:txBody>
      </p:sp>
      <p:pic>
        <p:nvPicPr>
          <p:cNvPr descr="Зображення, що містить Графіка, Шрифт, графічний дизайн, знімок екрана&#10;&#10;Вміст, створений ШІ, може бути неправильним." id="87" name="Google Shape;87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165781" y="1044038"/>
            <a:ext cx="2878168" cy="6482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4"/>
          <p:cNvSpPr txBox="1"/>
          <p:nvPr>
            <p:ph type="title"/>
          </p:nvPr>
        </p:nvSpPr>
        <p:spPr>
          <a:xfrm>
            <a:off x="1669774" y="566531"/>
            <a:ext cx="9684026" cy="5565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Montserrat"/>
              <a:buNone/>
            </a:pPr>
            <a:r>
              <a:rPr lang="en-US"/>
              <a:t>ЗМІСТ</a:t>
            </a:r>
            <a:endParaRPr/>
          </a:p>
        </p:txBody>
      </p:sp>
      <p:sp>
        <p:nvSpPr>
          <p:cNvPr id="93" name="Google Shape;93;p4"/>
          <p:cNvSpPr txBox="1"/>
          <p:nvPr>
            <p:ph idx="12" type="sldNum"/>
          </p:nvPr>
        </p:nvSpPr>
        <p:spPr>
          <a:xfrm>
            <a:off x="524130" y="511198"/>
            <a:ext cx="439966" cy="3327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ontserrat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94" name="Google Shape;94;p4"/>
          <p:cNvGrpSpPr/>
          <p:nvPr/>
        </p:nvGrpSpPr>
        <p:grpSpPr>
          <a:xfrm>
            <a:off x="1779100" y="2528595"/>
            <a:ext cx="874651" cy="795141"/>
            <a:chOff x="-1" y="-1"/>
            <a:chExt cx="874649" cy="795139"/>
          </a:xfrm>
        </p:grpSpPr>
        <p:sp>
          <p:nvSpPr>
            <p:cNvPr id="95" name="Google Shape;95;p4"/>
            <p:cNvSpPr/>
            <p:nvPr/>
          </p:nvSpPr>
          <p:spPr>
            <a:xfrm>
              <a:off x="-1" y="-1"/>
              <a:ext cx="874649" cy="79513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Montserrat"/>
                <a:buNone/>
              </a:pPr>
              <a:r>
                <a:t/>
              </a:r>
              <a:endParaRPr b="0" i="0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96" name="Google Shape;96;p4"/>
            <p:cNvSpPr txBox="1"/>
            <p:nvPr/>
          </p:nvSpPr>
          <p:spPr>
            <a:xfrm>
              <a:off x="-1" y="274457"/>
              <a:ext cx="874649" cy="2462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Montserrat Black"/>
                <a:buNone/>
              </a:pPr>
              <a:r>
                <a:rPr b="1" i="0" lang="en-US" sz="1600" u="none" cap="none" strike="noStrike">
                  <a:solidFill>
                    <a:srgbClr val="000000"/>
                  </a:solidFill>
                  <a:latin typeface="Montserrat Black"/>
                  <a:ea typeface="Montserrat Black"/>
                  <a:cs typeface="Montserrat Black"/>
                  <a:sym typeface="Montserrat Black"/>
                </a:rPr>
                <a:t>03</a:t>
              </a:r>
              <a:endParaRPr b="0" i="0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97" name="Google Shape;97;p4"/>
          <p:cNvGrpSpPr/>
          <p:nvPr/>
        </p:nvGrpSpPr>
        <p:grpSpPr>
          <a:xfrm>
            <a:off x="1779099" y="3572203"/>
            <a:ext cx="874651" cy="795141"/>
            <a:chOff x="-1" y="-1"/>
            <a:chExt cx="874649" cy="795139"/>
          </a:xfrm>
        </p:grpSpPr>
        <p:sp>
          <p:nvSpPr>
            <p:cNvPr id="98" name="Google Shape;98;p4"/>
            <p:cNvSpPr/>
            <p:nvPr/>
          </p:nvSpPr>
          <p:spPr>
            <a:xfrm>
              <a:off x="-1" y="-1"/>
              <a:ext cx="874649" cy="79513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Montserrat"/>
                <a:buNone/>
              </a:pPr>
              <a:r>
                <a:t/>
              </a:r>
              <a:endParaRPr b="0" i="0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99" name="Google Shape;99;p4"/>
            <p:cNvSpPr txBox="1"/>
            <p:nvPr/>
          </p:nvSpPr>
          <p:spPr>
            <a:xfrm>
              <a:off x="-1" y="274457"/>
              <a:ext cx="874649" cy="2462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Montserrat Black"/>
                <a:buNone/>
              </a:pPr>
              <a:r>
                <a:rPr b="1" i="0" lang="en-US" sz="1600" u="none" cap="none" strike="noStrike">
                  <a:solidFill>
                    <a:srgbClr val="000000"/>
                  </a:solidFill>
                  <a:latin typeface="Montserrat Black"/>
                  <a:ea typeface="Montserrat Black"/>
                  <a:cs typeface="Montserrat Black"/>
                  <a:sym typeface="Montserrat Black"/>
                </a:rPr>
                <a:t>04</a:t>
              </a:r>
              <a:endParaRPr b="0" i="0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100" name="Google Shape;100;p4"/>
          <p:cNvGrpSpPr/>
          <p:nvPr/>
        </p:nvGrpSpPr>
        <p:grpSpPr>
          <a:xfrm>
            <a:off x="6394167" y="2528595"/>
            <a:ext cx="874651" cy="795141"/>
            <a:chOff x="-1" y="-1"/>
            <a:chExt cx="874649" cy="795139"/>
          </a:xfrm>
        </p:grpSpPr>
        <p:sp>
          <p:nvSpPr>
            <p:cNvPr id="101" name="Google Shape;101;p4"/>
            <p:cNvSpPr/>
            <p:nvPr/>
          </p:nvSpPr>
          <p:spPr>
            <a:xfrm>
              <a:off x="-1" y="-1"/>
              <a:ext cx="874649" cy="79513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Montserrat"/>
                <a:buNone/>
              </a:pPr>
              <a:r>
                <a:t/>
              </a:r>
              <a:endParaRPr b="0" i="0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02" name="Google Shape;102;p4"/>
            <p:cNvSpPr txBox="1"/>
            <p:nvPr/>
          </p:nvSpPr>
          <p:spPr>
            <a:xfrm>
              <a:off x="-1" y="274457"/>
              <a:ext cx="874649" cy="2462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Montserrat Black"/>
                <a:buNone/>
              </a:pPr>
              <a:r>
                <a:rPr b="1" i="0" lang="en-US" sz="1600" u="none" cap="none" strike="noStrike">
                  <a:solidFill>
                    <a:srgbClr val="000000"/>
                  </a:solidFill>
                  <a:latin typeface="Montserrat Black"/>
                  <a:ea typeface="Montserrat Black"/>
                  <a:cs typeface="Montserrat Black"/>
                  <a:sym typeface="Montserrat Black"/>
                </a:rPr>
                <a:t>06</a:t>
              </a:r>
              <a:endParaRPr b="0" i="0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103" name="Google Shape;103;p4"/>
          <p:cNvGrpSpPr/>
          <p:nvPr/>
        </p:nvGrpSpPr>
        <p:grpSpPr>
          <a:xfrm>
            <a:off x="6394163" y="3572203"/>
            <a:ext cx="874651" cy="795141"/>
            <a:chOff x="-1" y="-1"/>
            <a:chExt cx="874649" cy="795139"/>
          </a:xfrm>
        </p:grpSpPr>
        <p:sp>
          <p:nvSpPr>
            <p:cNvPr id="104" name="Google Shape;104;p4"/>
            <p:cNvSpPr/>
            <p:nvPr/>
          </p:nvSpPr>
          <p:spPr>
            <a:xfrm>
              <a:off x="-1" y="-1"/>
              <a:ext cx="874649" cy="79513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Montserrat"/>
                <a:buNone/>
              </a:pPr>
              <a:r>
                <a:t/>
              </a:r>
              <a:endParaRPr b="0" i="0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05" name="Google Shape;105;p4"/>
            <p:cNvSpPr txBox="1"/>
            <p:nvPr/>
          </p:nvSpPr>
          <p:spPr>
            <a:xfrm>
              <a:off x="-1" y="274457"/>
              <a:ext cx="874649" cy="2462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Montserrat Black"/>
                <a:buNone/>
              </a:pPr>
              <a:r>
                <a:rPr b="1" i="0" lang="en-US" sz="1600" u="none" cap="none" strike="noStrike">
                  <a:solidFill>
                    <a:srgbClr val="000000"/>
                  </a:solidFill>
                  <a:latin typeface="Montserrat Black"/>
                  <a:ea typeface="Montserrat Black"/>
                  <a:cs typeface="Montserrat Black"/>
                  <a:sym typeface="Montserrat Black"/>
                </a:rPr>
                <a:t>07</a:t>
              </a:r>
              <a:endParaRPr b="0" i="0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sp>
        <p:nvSpPr>
          <p:cNvPr id="106" name="Google Shape;106;p4"/>
          <p:cNvSpPr txBox="1"/>
          <p:nvPr/>
        </p:nvSpPr>
        <p:spPr>
          <a:xfrm>
            <a:off x="2784611" y="2546894"/>
            <a:ext cx="3311389" cy="73866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600"/>
              <a:buFont typeface="Montserrat"/>
              <a:buNone/>
            </a:pPr>
            <a:r>
              <a:rPr b="1" i="0" lang="en-US" sz="1600" u="none" cap="none" strike="noStrike">
                <a:solidFill>
                  <a:srgbClr val="191919"/>
                </a:solidFill>
                <a:latin typeface="Montserrat"/>
                <a:ea typeface="Montserrat"/>
                <a:cs typeface="Montserrat"/>
                <a:sym typeface="Montserrat"/>
              </a:rPr>
              <a:t>Вступне слово виконувачки обов’язків голови комітету Анастасії Канонської</a:t>
            </a:r>
            <a:endParaRPr b="0" i="0" sz="16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7" name="Google Shape;107;p4"/>
          <p:cNvSpPr txBox="1"/>
          <p:nvPr/>
        </p:nvSpPr>
        <p:spPr>
          <a:xfrm>
            <a:off x="2784611" y="3846662"/>
            <a:ext cx="2908618" cy="24622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600"/>
              <a:buFont typeface="Montserrat"/>
              <a:buNone/>
            </a:pPr>
            <a:r>
              <a:rPr b="1" i="0" lang="en-US" sz="1600" u="none" cap="none" strike="noStrike">
                <a:solidFill>
                  <a:srgbClr val="191919"/>
                </a:solidFill>
                <a:latin typeface="Montserrat"/>
                <a:ea typeface="Montserrat"/>
                <a:cs typeface="Montserrat"/>
                <a:sym typeface="Montserrat"/>
              </a:rPr>
              <a:t>Методологія</a:t>
            </a:r>
            <a:endParaRPr b="0" i="0" sz="16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8" name="Google Shape;108;p4"/>
          <p:cNvSpPr txBox="1"/>
          <p:nvPr/>
        </p:nvSpPr>
        <p:spPr>
          <a:xfrm>
            <a:off x="7433640" y="2793113"/>
            <a:ext cx="2494723" cy="24622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600"/>
              <a:buFont typeface="Montserrat"/>
              <a:buNone/>
            </a:pPr>
            <a:r>
              <a:rPr b="1" i="0" lang="en-US" sz="1600" u="none" cap="none" strike="noStrike">
                <a:solidFill>
                  <a:srgbClr val="191919"/>
                </a:solidFill>
                <a:latin typeface="Montserrat"/>
                <a:ea typeface="Montserrat"/>
                <a:cs typeface="Montserrat"/>
                <a:sym typeface="Montserrat"/>
              </a:rPr>
              <a:t>Пул учасників</a:t>
            </a:r>
            <a:endParaRPr b="0" i="0" sz="16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9" name="Google Shape;109;p4"/>
          <p:cNvSpPr txBox="1"/>
          <p:nvPr/>
        </p:nvSpPr>
        <p:spPr>
          <a:xfrm>
            <a:off x="7433640" y="3723551"/>
            <a:ext cx="2494723" cy="49244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600"/>
              <a:buFont typeface="Montserrat"/>
              <a:buNone/>
            </a:pPr>
            <a:r>
              <a:rPr b="1" i="0" lang="en-US" sz="1600" u="none" cap="none" strike="noStrike">
                <a:solidFill>
                  <a:srgbClr val="191919"/>
                </a:solidFill>
                <a:latin typeface="Montserrat"/>
                <a:ea typeface="Montserrat"/>
                <a:cs typeface="Montserrat"/>
                <a:sym typeface="Montserrat"/>
              </a:rPr>
              <a:t>Загальні відомості та частки за категоріями</a:t>
            </a:r>
            <a:endParaRPr b="0" i="0" sz="16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descr="Зображення, що містить знімок екрана, темрява, Барвистість, джерело світла&#10;&#10;Автоматично згенерований опис" id="110" name="Google Shape;110;p4"/>
          <p:cNvPicPr preferRelativeResize="0"/>
          <p:nvPr/>
        </p:nvPicPr>
        <p:blipFill rotWithShape="1">
          <a:blip r:embed="rId3">
            <a:alphaModFix/>
          </a:blip>
          <a:srcRect b="0" l="0" r="81544" t="82222"/>
          <a:stretch/>
        </p:blipFill>
        <p:spPr>
          <a:xfrm>
            <a:off x="479608" y="6157762"/>
            <a:ext cx="893351" cy="5594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5"/>
          <p:cNvSpPr txBox="1"/>
          <p:nvPr>
            <p:ph type="title"/>
          </p:nvPr>
        </p:nvSpPr>
        <p:spPr>
          <a:xfrm>
            <a:off x="534067" y="2029793"/>
            <a:ext cx="5659903" cy="8724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Montserrat"/>
              <a:buNone/>
            </a:pPr>
            <a:r>
              <a:rPr lang="en-US"/>
              <a:t>Анастасія Канонська</a:t>
            </a:r>
            <a:endParaRPr/>
          </a:p>
        </p:txBody>
      </p:sp>
      <p:sp>
        <p:nvSpPr>
          <p:cNvPr id="116" name="Google Shape;116;p5"/>
          <p:cNvSpPr txBox="1"/>
          <p:nvPr>
            <p:ph idx="12" type="sldNum"/>
          </p:nvPr>
        </p:nvSpPr>
        <p:spPr>
          <a:xfrm>
            <a:off x="524129" y="511198"/>
            <a:ext cx="439967" cy="3327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ontserrat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7" name="Google Shape;117;p5"/>
          <p:cNvSpPr txBox="1"/>
          <p:nvPr>
            <p:ph idx="1" type="body"/>
          </p:nvPr>
        </p:nvSpPr>
        <p:spPr>
          <a:xfrm>
            <a:off x="534068" y="2689111"/>
            <a:ext cx="5863422" cy="6201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600"/>
              <a:buFont typeface="Montserrat"/>
              <a:buNone/>
            </a:pPr>
            <a:r>
              <a:rPr b="1" lang="en-US" sz="16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Виконувачка обов’язків голови комітету SMM,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600"/>
              <a:buFont typeface="Montserrat"/>
              <a:buNone/>
            </a:pPr>
            <a:r>
              <a:rPr b="1" lang="en-US" sz="16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Head of SMM&amp;Production Publicis Groupe Content </a:t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8" name="Google Shape;118;p5"/>
          <p:cNvSpPr txBox="1"/>
          <p:nvPr>
            <p:ph idx="2" type="body"/>
          </p:nvPr>
        </p:nvSpPr>
        <p:spPr>
          <a:xfrm>
            <a:off x="534067" y="3400602"/>
            <a:ext cx="5485732" cy="23501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en-US" sz="1400">
                <a:solidFill>
                  <a:srgbClr val="191919"/>
                </a:solidFill>
              </a:rPr>
              <a:t>2024 рік приніс значне зростання і зміни на SMM-ринку України. Соціальні медіа стали основою бізнес-стратегій, де агентства та аутсорс-команди грають ключову роль, а таргетована реклама і контент – основні драйвери успіху. І, звісно, відмічаємо тенденцію ще більшої інтеграції ШІ в повсякденні SMM-процеси. Це відкриває нові можливості для створення контенту й підвищення ефективності. </a:t>
            </a:r>
            <a:endParaRPr/>
          </a:p>
          <a:p>
            <a:pPr indent="0" lvl="0" marL="0" rtl="0" algn="just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en-US" sz="1400">
                <a:solidFill>
                  <a:srgbClr val="191919"/>
                </a:solidFill>
              </a:rPr>
              <a:t>Сподіваємось, що будемо продовжувати спостерігати зростання ринку й у 2025 році, а поки можете ознайомитись з оцінкою обсягу ринку SMM за 2024 рік.</a:t>
            </a:r>
            <a:endParaRPr/>
          </a:p>
        </p:txBody>
      </p:sp>
      <p:pic>
        <p:nvPicPr>
          <p:cNvPr descr="Зображення, що містить знімок екрана, темрява, Барвистість, джерело світла&#10;&#10;Автоматично згенерований опис" id="119" name="Google Shape;119;p5"/>
          <p:cNvPicPr preferRelativeResize="0"/>
          <p:nvPr/>
        </p:nvPicPr>
        <p:blipFill rotWithShape="1">
          <a:blip r:embed="rId3">
            <a:alphaModFix/>
          </a:blip>
          <a:srcRect b="0" l="0" r="81544" t="82222"/>
          <a:stretch/>
        </p:blipFill>
        <p:spPr>
          <a:xfrm>
            <a:off x="479608" y="6157762"/>
            <a:ext cx="893351" cy="559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5"/>
          <p:cNvPicPr preferRelativeResize="0"/>
          <p:nvPr>
            <p:ph idx="3" type="pic"/>
          </p:nvPr>
        </p:nvPicPr>
        <p:blipFill rotWithShape="1">
          <a:blip r:embed="rId4">
            <a:alphaModFix/>
          </a:blip>
          <a:srcRect b="0" l="15442" r="15442" t="0"/>
          <a:stretch/>
        </p:blipFill>
        <p:spPr>
          <a:xfrm>
            <a:off x="7603918" y="477158"/>
            <a:ext cx="3930900" cy="59137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6"/>
          <p:cNvSpPr txBox="1"/>
          <p:nvPr>
            <p:ph type="title"/>
          </p:nvPr>
        </p:nvSpPr>
        <p:spPr>
          <a:xfrm>
            <a:off x="1669774" y="566531"/>
            <a:ext cx="9684026" cy="5565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Montserrat"/>
              <a:buNone/>
            </a:pPr>
            <a:r>
              <a:rPr lang="en-US"/>
              <a:t>Методологія</a:t>
            </a:r>
            <a:endParaRPr/>
          </a:p>
        </p:txBody>
      </p:sp>
      <p:sp>
        <p:nvSpPr>
          <p:cNvPr id="126" name="Google Shape;126;p6"/>
          <p:cNvSpPr txBox="1"/>
          <p:nvPr>
            <p:ph idx="12" type="sldNum"/>
          </p:nvPr>
        </p:nvSpPr>
        <p:spPr>
          <a:xfrm>
            <a:off x="524129" y="511198"/>
            <a:ext cx="439967" cy="3327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ontserrat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7" name="Google Shape;127;p6"/>
          <p:cNvSpPr/>
          <p:nvPr/>
        </p:nvSpPr>
        <p:spPr>
          <a:xfrm>
            <a:off x="1291128" y="3832060"/>
            <a:ext cx="2704916" cy="67403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Анонімне* заповнення Анкети №1, після чого респондент отримує код, який потрібно надіслати організаторам (ІАВ Україна)</a:t>
            </a:r>
            <a:endParaRPr/>
          </a:p>
        </p:txBody>
      </p:sp>
      <p:sp>
        <p:nvSpPr>
          <p:cNvPr id="128" name="Google Shape;128;p6"/>
          <p:cNvSpPr txBox="1"/>
          <p:nvPr/>
        </p:nvSpPr>
        <p:spPr>
          <a:xfrm>
            <a:off x="1334531" y="2471057"/>
            <a:ext cx="2520000" cy="11712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Montserrat"/>
              <a:buNone/>
            </a:pPr>
            <a:r>
              <a:rPr b="1" i="0" lang="en-US" sz="90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1</a:t>
            </a:r>
            <a:endParaRPr b="0" i="0" sz="9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p6"/>
          <p:cNvSpPr txBox="1"/>
          <p:nvPr/>
        </p:nvSpPr>
        <p:spPr>
          <a:xfrm>
            <a:off x="4836000" y="2471057"/>
            <a:ext cx="2520000" cy="11712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Montserrat"/>
              <a:buNone/>
            </a:pPr>
            <a:r>
              <a:rPr b="1" i="0" lang="en-US" sz="90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2</a:t>
            </a:r>
            <a:endParaRPr b="0" i="0" sz="9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6"/>
          <p:cNvSpPr txBox="1"/>
          <p:nvPr/>
        </p:nvSpPr>
        <p:spPr>
          <a:xfrm>
            <a:off x="8522385" y="2471057"/>
            <a:ext cx="2520000" cy="11712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Montserrat"/>
              <a:buNone/>
            </a:pPr>
            <a:r>
              <a:rPr b="1" i="0" lang="en-US" sz="90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3</a:t>
            </a:r>
            <a:endParaRPr b="0" i="0" sz="9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6"/>
          <p:cNvSpPr/>
          <p:nvPr/>
        </p:nvSpPr>
        <p:spPr>
          <a:xfrm>
            <a:off x="8326443" y="3832060"/>
            <a:ext cx="2962044" cy="48013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400"/>
              <a:buFont typeface="Montserrat"/>
              <a:buNone/>
            </a:pPr>
            <a:r>
              <a:rPr b="0" i="0" lang="en-US" sz="1600" u="none" cap="none" strike="noStrike">
                <a:solidFill>
                  <a:srgbClr val="212121"/>
                </a:solidFill>
                <a:latin typeface="Montserrat"/>
                <a:ea typeface="Montserrat"/>
                <a:cs typeface="Montserrat"/>
                <a:sym typeface="Montserrat"/>
              </a:rPr>
              <a:t>На третьому етапі отримані дані агрегуються командою ІАВ Україна.</a:t>
            </a:r>
            <a:endParaRPr/>
          </a:p>
        </p:txBody>
      </p:sp>
      <p:sp>
        <p:nvSpPr>
          <p:cNvPr id="132" name="Google Shape;132;p6"/>
          <p:cNvSpPr/>
          <p:nvPr/>
        </p:nvSpPr>
        <p:spPr>
          <a:xfrm>
            <a:off x="4669971" y="3832060"/>
            <a:ext cx="2892857" cy="22434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212121"/>
                </a:solidFill>
                <a:latin typeface="Montserrat"/>
                <a:ea typeface="Montserrat"/>
                <a:cs typeface="Montserrat"/>
                <a:sym typeface="Montserrat"/>
              </a:rPr>
              <a:t>На другому етапі представникам категорії надсилається Анкета №2 із проханням оцінити частку пулу учасників на </a:t>
            </a:r>
            <a:r>
              <a:rPr lang="en-US" sz="1600">
                <a:solidFill>
                  <a:srgbClr val="212121"/>
                </a:solidFill>
                <a:latin typeface="Montserrat"/>
                <a:ea typeface="Montserrat"/>
                <a:cs typeface="Montserrat"/>
                <a:sym typeface="Montserrat"/>
              </a:rPr>
              <a:t>р</a:t>
            </a:r>
            <a:r>
              <a:rPr b="0" i="0" lang="en-US" sz="1600" u="none" cap="none" strike="noStrike">
                <a:solidFill>
                  <a:srgbClr val="212121"/>
                </a:solidFill>
                <a:latin typeface="Montserrat"/>
                <a:ea typeface="Montserrat"/>
                <a:cs typeface="Montserrat"/>
                <a:sym typeface="Montserrat"/>
              </a:rPr>
              <a:t>инку SMM та долю in-house на ринку SMM.</a:t>
            </a:r>
            <a:endParaRPr/>
          </a:p>
        </p:txBody>
      </p:sp>
      <p:sp>
        <p:nvSpPr>
          <p:cNvPr id="133" name="Google Shape;133;p6"/>
          <p:cNvSpPr txBox="1"/>
          <p:nvPr/>
        </p:nvSpPr>
        <p:spPr>
          <a:xfrm>
            <a:off x="1578429" y="6227976"/>
            <a:ext cx="9568542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*Конфіденційність опитування забезпечується на першому етапі поданням даних з анонімного імейла та відсутністю маркувань, які б дозволяли визначити відправника, в самій анкеті. </a:t>
            </a:r>
            <a:endParaRPr/>
          </a:p>
        </p:txBody>
      </p:sp>
      <p:pic>
        <p:nvPicPr>
          <p:cNvPr descr="Зображення, що містить знімок екрана, темрява, Барвистість, джерело світла&#10;&#10;Автоматично згенерований опис" id="134" name="Google Shape;134;p6"/>
          <p:cNvPicPr preferRelativeResize="0"/>
          <p:nvPr/>
        </p:nvPicPr>
        <p:blipFill rotWithShape="1">
          <a:blip r:embed="rId3">
            <a:alphaModFix/>
          </a:blip>
          <a:srcRect b="0" l="0" r="81544" t="82222"/>
          <a:stretch/>
        </p:blipFill>
        <p:spPr>
          <a:xfrm>
            <a:off x="479608" y="6157762"/>
            <a:ext cx="893351" cy="5594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7"/>
          <p:cNvSpPr txBox="1"/>
          <p:nvPr>
            <p:ph type="title"/>
          </p:nvPr>
        </p:nvSpPr>
        <p:spPr>
          <a:xfrm>
            <a:off x="1669774" y="566531"/>
            <a:ext cx="9684026" cy="5565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Montserrat"/>
              <a:buNone/>
            </a:pPr>
            <a:r>
              <a:rPr lang="en-US"/>
              <a:t>Пул учасників оцінки обсягу ринку </a:t>
            </a:r>
            <a:r>
              <a:rPr lang="en-US">
                <a:solidFill>
                  <a:schemeClr val="accent3"/>
                </a:solidFill>
              </a:rPr>
              <a:t>SMM</a:t>
            </a:r>
            <a:endParaRPr>
              <a:solidFill>
                <a:schemeClr val="accent3"/>
              </a:solidFill>
            </a:endParaRPr>
          </a:p>
        </p:txBody>
      </p:sp>
      <p:sp>
        <p:nvSpPr>
          <p:cNvPr id="140" name="Google Shape;140;p7"/>
          <p:cNvSpPr txBox="1"/>
          <p:nvPr>
            <p:ph idx="12" type="sldNum"/>
          </p:nvPr>
        </p:nvSpPr>
        <p:spPr>
          <a:xfrm>
            <a:off x="524129" y="511198"/>
            <a:ext cx="439967" cy="3327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Havas Digital Kyiv" id="141" name="Google Shape;141;p7"/>
          <p:cNvPicPr preferRelativeResize="0"/>
          <p:nvPr/>
        </p:nvPicPr>
        <p:blipFill rotWithShape="1">
          <a:blip r:embed="rId3">
            <a:alphaModFix/>
          </a:blip>
          <a:srcRect b="24611" l="0" r="0" t="20597"/>
          <a:stretch/>
        </p:blipFill>
        <p:spPr>
          <a:xfrm>
            <a:off x="1372959" y="1948927"/>
            <a:ext cx="2659969" cy="145742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Kiwi Agency | CASES" id="142" name="Google Shape;142;p7"/>
          <p:cNvPicPr preferRelativeResize="0"/>
          <p:nvPr/>
        </p:nvPicPr>
        <p:blipFill rotWithShape="1">
          <a:blip r:embed="rId4">
            <a:alphaModFix/>
          </a:blip>
          <a:srcRect b="23976" l="8792" r="13185" t="20768"/>
          <a:stretch/>
        </p:blipFill>
        <p:spPr>
          <a:xfrm>
            <a:off x="5693129" y="3161223"/>
            <a:ext cx="2173378" cy="153919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omodo – все про компанію - Happy Monday" id="143" name="Google Shape;143;p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138872" y="2376702"/>
            <a:ext cx="3078584" cy="56953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edia Kit | Publicis Groupe" id="144" name="Google Shape;144;p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230858" y="3116835"/>
            <a:ext cx="2040502" cy="180144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Новый логотип Sasquatch Digital" id="145" name="Google Shape;145;p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674093" y="5276650"/>
            <a:ext cx="2808708" cy="8016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7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7690736" y="2135176"/>
            <a:ext cx="2944975" cy="98165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Зображення, що містить знімок екрана, темрява, Барвистість, джерело світла&#10;&#10;Автоматично згенерований опис" id="147" name="Google Shape;147;p7"/>
          <p:cNvPicPr preferRelativeResize="0"/>
          <p:nvPr/>
        </p:nvPicPr>
        <p:blipFill rotWithShape="1">
          <a:blip r:embed="rId9">
            <a:alphaModFix/>
          </a:blip>
          <a:srcRect b="0" l="0" r="81544" t="82222"/>
          <a:stretch/>
        </p:blipFill>
        <p:spPr>
          <a:xfrm>
            <a:off x="479608" y="6157762"/>
            <a:ext cx="893351" cy="5594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Зображення, що містить Графіка, чорний, Шрифт, знімок екрана&#10;&#10;Вміст, створений ШІ, може бути неправильним." id="148" name="Google Shape;148;p7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3946579" y="3113677"/>
            <a:ext cx="1646668" cy="164666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Зображення, що містить знімок екрана, Шрифт, чорний, Графіка&#10;&#10;Вміст, створений ШІ, може бути неправильним." id="149" name="Google Shape;149;p7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1709199" y="4554598"/>
            <a:ext cx="3410990" cy="205826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Зображення, що містить Шрифт, Графіка, текст, логотип&#10;&#10;Вміст, створений ШІ, може бути неправильним." id="150" name="Google Shape;150;p7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5169201" y="4804733"/>
            <a:ext cx="1853598" cy="185359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Зображення, що містить чорний, темрява&#10;&#10;Вміст, створений ШІ, може бути неправильним." id="151" name="Google Shape;151;p7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1786555" y="3738717"/>
            <a:ext cx="1746429" cy="5576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8"/>
          <p:cNvSpPr txBox="1"/>
          <p:nvPr>
            <p:ph type="title"/>
          </p:nvPr>
        </p:nvSpPr>
        <p:spPr>
          <a:xfrm>
            <a:off x="1669774" y="566531"/>
            <a:ext cx="9684026" cy="5565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Montserrat"/>
              <a:buNone/>
            </a:pPr>
            <a:r>
              <a:rPr lang="en-US"/>
              <a:t>Загальний обсяг ринку SMM за 2024 рік – 824 096 350 грн. </a:t>
            </a:r>
            <a:endParaRPr/>
          </a:p>
        </p:txBody>
      </p:sp>
      <p:sp>
        <p:nvSpPr>
          <p:cNvPr id="157" name="Google Shape;157;p8"/>
          <p:cNvSpPr txBox="1"/>
          <p:nvPr>
            <p:ph idx="12" type="sldNum"/>
          </p:nvPr>
        </p:nvSpPr>
        <p:spPr>
          <a:xfrm>
            <a:off x="524129" y="511198"/>
            <a:ext cx="439967" cy="3327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8" name="Google Shape;158;p8"/>
          <p:cNvSpPr txBox="1"/>
          <p:nvPr/>
        </p:nvSpPr>
        <p:spPr>
          <a:xfrm>
            <a:off x="964096" y="1983890"/>
            <a:ext cx="10389704" cy="10771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Загальний обсяг ринку SMM за 2024 рік склав 824,1 млн грн.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Агентська та Outsource частка склала 56,5% або майже 467 млн грн. від загального обігу. Решта розподілилася на клієнтській стороні</a:t>
            </a:r>
            <a:r>
              <a:rPr b="1" i="0" lang="en-US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.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Зростання відносно 2023 року – 66,3%.</a:t>
            </a:r>
            <a:endParaRPr b="1" i="0" sz="1600" u="none" cap="none" strike="noStrike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aphicFrame>
        <p:nvGraphicFramePr>
          <p:cNvPr id="159" name="Google Shape;159;p8"/>
          <p:cNvGraphicFramePr/>
          <p:nvPr/>
        </p:nvGraphicFramePr>
        <p:xfrm>
          <a:off x="-130629" y="2862944"/>
          <a:ext cx="6585858" cy="3985144"/>
        </p:xfrm>
        <a:graphic>
          <a:graphicData uri="http://schemas.openxmlformats.org/drawingml/2006/chart">
            <c:chart r:id="rId3"/>
          </a:graphicData>
        </a:graphic>
      </p:graphicFrame>
      <p:sp>
        <p:nvSpPr>
          <p:cNvPr id="160" name="Google Shape;160;p8"/>
          <p:cNvSpPr txBox="1"/>
          <p:nvPr/>
        </p:nvSpPr>
        <p:spPr>
          <a:xfrm>
            <a:off x="3396496" y="4147749"/>
            <a:ext cx="1017494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inhouse часка</a:t>
            </a:r>
            <a:endParaRPr b="1" i="0" sz="1200" u="none" cap="none" strike="noStrike">
              <a:solidFill>
                <a:schemeClr val="accent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1" name="Google Shape;161;p8"/>
          <p:cNvSpPr txBox="1"/>
          <p:nvPr/>
        </p:nvSpPr>
        <p:spPr>
          <a:xfrm>
            <a:off x="1937660" y="5335489"/>
            <a:ext cx="1675873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Агентська частка та outsourse</a:t>
            </a:r>
            <a:endParaRPr b="1" i="0" sz="12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aphicFrame>
        <p:nvGraphicFramePr>
          <p:cNvPr id="162" name="Google Shape;162;p8"/>
          <p:cNvGraphicFramePr/>
          <p:nvPr/>
        </p:nvGraphicFramePr>
        <p:xfrm>
          <a:off x="4985657" y="2699180"/>
          <a:ext cx="6888842" cy="4080933"/>
        </p:xfrm>
        <a:graphic>
          <a:graphicData uri="http://schemas.openxmlformats.org/drawingml/2006/chart">
            <c:chart r:id="rId4"/>
          </a:graphicData>
        </a:graphic>
      </p:graphicFrame>
      <p:sp>
        <p:nvSpPr>
          <p:cNvPr id="163" name="Google Shape;163;p8"/>
          <p:cNvSpPr txBox="1"/>
          <p:nvPr/>
        </p:nvSpPr>
        <p:spPr>
          <a:xfrm>
            <a:off x="7149540" y="5734432"/>
            <a:ext cx="1017494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887B01"/>
                </a:solidFill>
                <a:latin typeface="Montserrat"/>
                <a:ea typeface="Montserrat"/>
                <a:cs typeface="Montserrat"/>
                <a:sym typeface="Montserrat"/>
              </a:rPr>
              <a:t>-53%</a:t>
            </a:r>
            <a:endParaRPr b="1" i="0" sz="1200" u="none" cap="none" strike="noStrike">
              <a:solidFill>
                <a:srgbClr val="887B0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4" name="Google Shape;164;p8"/>
          <p:cNvSpPr txBox="1"/>
          <p:nvPr/>
        </p:nvSpPr>
        <p:spPr>
          <a:xfrm>
            <a:off x="8147370" y="5518427"/>
            <a:ext cx="1017494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rPr>
              <a:t>+25%</a:t>
            </a:r>
            <a:endParaRPr b="1" i="0" sz="1200" u="none" cap="none" strike="noStrike">
              <a:solidFill>
                <a:schemeClr val="accent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descr="Зображення, що містить знімок екрана, темрява, Барвистість, джерело світла&#10;&#10;Автоматично згенерований опис" id="165" name="Google Shape;165;p8"/>
          <p:cNvPicPr preferRelativeResize="0"/>
          <p:nvPr/>
        </p:nvPicPr>
        <p:blipFill rotWithShape="1">
          <a:blip r:embed="rId5">
            <a:alphaModFix/>
          </a:blip>
          <a:srcRect b="0" l="0" r="81544" t="82222"/>
          <a:stretch/>
        </p:blipFill>
        <p:spPr>
          <a:xfrm>
            <a:off x="479608" y="6157762"/>
            <a:ext cx="893351" cy="559480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8"/>
          <p:cNvSpPr txBox="1"/>
          <p:nvPr/>
        </p:nvSpPr>
        <p:spPr>
          <a:xfrm>
            <a:off x="9067416" y="5162176"/>
            <a:ext cx="1017494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F7D0CC"/>
                </a:solidFill>
                <a:latin typeface="Montserrat"/>
                <a:ea typeface="Montserrat"/>
                <a:cs typeface="Montserrat"/>
                <a:sym typeface="Montserrat"/>
              </a:rPr>
              <a:t>+66,3%</a:t>
            </a:r>
            <a:endParaRPr b="1" i="0" sz="1200" u="none" cap="none" strike="noStrike">
              <a:solidFill>
                <a:srgbClr val="F7D0CC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7" name="Google Shape;167;p8"/>
          <p:cNvSpPr txBox="1"/>
          <p:nvPr/>
        </p:nvSpPr>
        <p:spPr>
          <a:xfrm>
            <a:off x="10172526" y="4595872"/>
            <a:ext cx="1017494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+50%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9"/>
          <p:cNvSpPr txBox="1"/>
          <p:nvPr>
            <p:ph type="title"/>
          </p:nvPr>
        </p:nvSpPr>
        <p:spPr>
          <a:xfrm>
            <a:off x="1669774" y="566531"/>
            <a:ext cx="9684026" cy="5565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Montserrat"/>
              <a:buNone/>
            </a:pPr>
            <a:r>
              <a:rPr lang="en-US"/>
              <a:t>Частка за категоріями</a:t>
            </a:r>
            <a:endParaRPr/>
          </a:p>
        </p:txBody>
      </p:sp>
      <p:sp>
        <p:nvSpPr>
          <p:cNvPr id="173" name="Google Shape;173;p9"/>
          <p:cNvSpPr txBox="1"/>
          <p:nvPr>
            <p:ph idx="12" type="sldNum"/>
          </p:nvPr>
        </p:nvSpPr>
        <p:spPr>
          <a:xfrm>
            <a:off x="524129" y="511198"/>
            <a:ext cx="439967" cy="3327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74" name="Google Shape;174;p9"/>
          <p:cNvSpPr txBox="1"/>
          <p:nvPr/>
        </p:nvSpPr>
        <p:spPr>
          <a:xfrm>
            <a:off x="7620631" y="3105315"/>
            <a:ext cx="3918227" cy="2062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Половину бюджетоутворення складають таргетована реклама та створення контенту. Разом вони становлять 54,3% всіх SMM-проєктів.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На ринку SMM з’явилась нова категорія – робота зі штучним інтелектом.</a:t>
            </a:r>
            <a:endParaRPr b="0" i="0" sz="16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aphicFrame>
        <p:nvGraphicFramePr>
          <p:cNvPr id="175" name="Google Shape;175;p9"/>
          <p:cNvGraphicFramePr/>
          <p:nvPr/>
        </p:nvGraphicFramePr>
        <p:xfrm>
          <a:off x="1349828" y="2306325"/>
          <a:ext cx="5932715" cy="3985144"/>
        </p:xfrm>
        <a:graphic>
          <a:graphicData uri="http://schemas.openxmlformats.org/drawingml/2006/chart">
            <c:chart r:id="rId3"/>
          </a:graphicData>
        </a:graphic>
      </p:graphicFrame>
      <p:pic>
        <p:nvPicPr>
          <p:cNvPr descr="Зображення, що містить знімок екрана, темрява, Барвистість, джерело світла&#10;&#10;Автоматично згенерований опис" id="176" name="Google Shape;176;p9"/>
          <p:cNvPicPr preferRelativeResize="0"/>
          <p:nvPr/>
        </p:nvPicPr>
        <p:blipFill rotWithShape="1">
          <a:blip r:embed="rId4">
            <a:alphaModFix/>
          </a:blip>
          <a:srcRect b="0" l="0" r="81544" t="82222"/>
          <a:stretch/>
        </p:blipFill>
        <p:spPr>
          <a:xfrm>
            <a:off x="479608" y="6157762"/>
            <a:ext cx="893351" cy="559480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9"/>
          <p:cNvSpPr txBox="1"/>
          <p:nvPr/>
        </p:nvSpPr>
        <p:spPr>
          <a:xfrm>
            <a:off x="5544593" y="5504702"/>
            <a:ext cx="1233889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Розробка контенту</a:t>
            </a:r>
            <a:endParaRPr/>
          </a:p>
        </p:txBody>
      </p:sp>
      <p:sp>
        <p:nvSpPr>
          <p:cNvPr id="178" name="Google Shape;178;p9"/>
          <p:cNvSpPr txBox="1"/>
          <p:nvPr/>
        </p:nvSpPr>
        <p:spPr>
          <a:xfrm>
            <a:off x="5790527" y="3114888"/>
            <a:ext cx="1233889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121064"/>
                </a:solidFill>
                <a:latin typeface="Montserrat"/>
                <a:ea typeface="Montserrat"/>
                <a:cs typeface="Montserrat"/>
                <a:sym typeface="Montserrat"/>
              </a:rPr>
              <a:t>Таргетована реклама</a:t>
            </a:r>
            <a:endParaRPr/>
          </a:p>
        </p:txBody>
      </p:sp>
      <p:sp>
        <p:nvSpPr>
          <p:cNvPr id="179" name="Google Shape;179;p9"/>
          <p:cNvSpPr txBox="1"/>
          <p:nvPr/>
        </p:nvSpPr>
        <p:spPr>
          <a:xfrm>
            <a:off x="2769696" y="5779533"/>
            <a:ext cx="1233889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Контент-продакшн</a:t>
            </a:r>
            <a:endParaRPr b="1" i="0" sz="1200" u="none" cap="none" strike="noStrike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0" name="Google Shape;180;p9"/>
          <p:cNvSpPr txBox="1"/>
          <p:nvPr/>
        </p:nvSpPr>
        <p:spPr>
          <a:xfrm>
            <a:off x="1176294" y="4759757"/>
            <a:ext cx="1498393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38AC21"/>
                </a:solidFill>
                <a:latin typeface="Montserrat"/>
                <a:ea typeface="Montserrat"/>
                <a:cs typeface="Montserrat"/>
                <a:sym typeface="Montserrat"/>
              </a:rPr>
              <a:t>Менеджмент</a:t>
            </a:r>
            <a:endParaRPr/>
          </a:p>
        </p:txBody>
      </p:sp>
      <p:sp>
        <p:nvSpPr>
          <p:cNvPr id="181" name="Google Shape;181;p9"/>
          <p:cNvSpPr txBox="1"/>
          <p:nvPr/>
        </p:nvSpPr>
        <p:spPr>
          <a:xfrm>
            <a:off x="1243288" y="3345721"/>
            <a:ext cx="1453872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chemeClr val="accent6"/>
                </a:solidFill>
                <a:highlight>
                  <a:srgbClr val="000000"/>
                </a:highlight>
                <a:latin typeface="Montserrat"/>
                <a:ea typeface="Montserrat"/>
                <a:cs typeface="Montserrat"/>
                <a:sym typeface="Montserrat"/>
              </a:rPr>
              <a:t>Розробка SMM-стратегії</a:t>
            </a:r>
            <a:endParaRPr/>
          </a:p>
        </p:txBody>
      </p:sp>
      <p:sp>
        <p:nvSpPr>
          <p:cNvPr id="182" name="Google Shape;182;p9"/>
          <p:cNvSpPr txBox="1"/>
          <p:nvPr/>
        </p:nvSpPr>
        <p:spPr>
          <a:xfrm>
            <a:off x="1454398" y="2502858"/>
            <a:ext cx="1453872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chemeClr val="dk1"/>
                </a:solidFill>
                <a:highlight>
                  <a:srgbClr val="FFFF00"/>
                </a:highlight>
                <a:latin typeface="Montserrat"/>
                <a:ea typeface="Montserrat"/>
                <a:cs typeface="Montserrat"/>
                <a:sym typeface="Montserrat"/>
              </a:rPr>
              <a:t>Модерація та ком’юніті менеджмент </a:t>
            </a:r>
            <a:endParaRPr/>
          </a:p>
        </p:txBody>
      </p:sp>
      <p:sp>
        <p:nvSpPr>
          <p:cNvPr id="183" name="Google Shape;183;p9"/>
          <p:cNvSpPr txBox="1"/>
          <p:nvPr/>
        </p:nvSpPr>
        <p:spPr>
          <a:xfrm>
            <a:off x="2807988" y="2188632"/>
            <a:ext cx="1233889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Робота з ШІ</a:t>
            </a:r>
            <a:endParaRPr/>
          </a:p>
        </p:txBody>
      </p:sp>
      <p:sp>
        <p:nvSpPr>
          <p:cNvPr id="184" name="Google Shape;184;p9"/>
          <p:cNvSpPr txBox="1"/>
          <p:nvPr/>
        </p:nvSpPr>
        <p:spPr>
          <a:xfrm>
            <a:off x="4035694" y="2094707"/>
            <a:ext cx="1233889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595959"/>
                </a:solidFill>
                <a:latin typeface="Montserrat"/>
                <a:ea typeface="Montserrat"/>
                <a:cs typeface="Montserrat"/>
                <a:sym typeface="Montserrat"/>
              </a:rPr>
              <a:t>Інше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0"/>
          <p:cNvSpPr txBox="1"/>
          <p:nvPr>
            <p:ph type="title"/>
          </p:nvPr>
        </p:nvSpPr>
        <p:spPr>
          <a:xfrm>
            <a:off x="1669774" y="566531"/>
            <a:ext cx="9684026" cy="55659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Динаміка категорій SMM ринку</a:t>
            </a:r>
            <a:br>
              <a:rPr lang="en-US"/>
            </a:br>
            <a:r>
              <a:rPr lang="en-US"/>
              <a:t>2021, 2022, 2023</a:t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190" name="Google Shape;190;p10"/>
          <p:cNvSpPr txBox="1"/>
          <p:nvPr>
            <p:ph idx="12" type="sldNum"/>
          </p:nvPr>
        </p:nvSpPr>
        <p:spPr>
          <a:xfrm>
            <a:off x="524129" y="511198"/>
            <a:ext cx="439967" cy="33274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aphicFrame>
        <p:nvGraphicFramePr>
          <p:cNvPr id="191" name="Google Shape;191;p10"/>
          <p:cNvGraphicFramePr/>
          <p:nvPr/>
        </p:nvGraphicFramePr>
        <p:xfrm>
          <a:off x="220337" y="2144294"/>
          <a:ext cx="11887200" cy="4311589"/>
        </p:xfrm>
        <a:graphic>
          <a:graphicData uri="http://schemas.openxmlformats.org/drawingml/2006/chart">
            <c:chart r:id="rId3"/>
          </a:graphicData>
        </a:graphic>
      </p:graphicFrame>
      <p:pic>
        <p:nvPicPr>
          <p:cNvPr descr="Зображення, що містить знімок екрана, темрява, Барвистість, джерело світла&#10;&#10;Автоматично згенерований опис" id="192" name="Google Shape;192;p10"/>
          <p:cNvPicPr preferRelativeResize="0"/>
          <p:nvPr/>
        </p:nvPicPr>
        <p:blipFill rotWithShape="1">
          <a:blip r:embed="rId4">
            <a:alphaModFix/>
          </a:blip>
          <a:srcRect b="0" l="0" r="81544" t="82222"/>
          <a:stretch/>
        </p:blipFill>
        <p:spPr>
          <a:xfrm>
            <a:off x="479608" y="6157762"/>
            <a:ext cx="893351" cy="5594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39"/>
          <p:cNvSpPr txBox="1"/>
          <p:nvPr>
            <p:ph type="title"/>
          </p:nvPr>
        </p:nvSpPr>
        <p:spPr>
          <a:xfrm>
            <a:off x="3389242" y="2454964"/>
            <a:ext cx="5327375" cy="67542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Montserrat Black"/>
              <a:buNone/>
            </a:pPr>
            <a:r>
              <a:rPr lang="en-US"/>
              <a:t>ДЯКУЄМО!</a:t>
            </a:r>
            <a:endParaRPr/>
          </a:p>
        </p:txBody>
      </p:sp>
      <p:sp>
        <p:nvSpPr>
          <p:cNvPr id="198" name="Google Shape;198;p39"/>
          <p:cNvSpPr txBox="1"/>
          <p:nvPr/>
        </p:nvSpPr>
        <p:spPr>
          <a:xfrm>
            <a:off x="2815258" y="5870891"/>
            <a:ext cx="6475342" cy="6976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600"/>
              <a:buFont typeface="Arial"/>
              <a:buNone/>
            </a:pPr>
            <a:r>
              <a:rPr b="1" i="0" lang="en-US" sz="1200" u="none" cap="none" strike="noStrike">
                <a:solidFill>
                  <a:srgbClr val="191919"/>
                </a:solidFill>
                <a:latin typeface="Montserrat"/>
                <a:ea typeface="Montserrat"/>
                <a:cs typeface="Montserrat"/>
                <a:sym typeface="Montserrat"/>
              </a:rPr>
              <a:t>Якщо у вас є зауваження, пропозиції та доповнення, будь ласка повідомте нас електронною поштою </a:t>
            </a:r>
            <a:r>
              <a:rPr b="1" i="0" lang="en-US" sz="1200" u="sng" cap="none" strike="noStrike">
                <a:solidFill>
                  <a:srgbClr val="2522CA"/>
                </a:solidFill>
                <a:highlight>
                  <a:srgbClr val="FFDF25"/>
                </a:highlight>
                <a:latin typeface="Montserrat"/>
                <a:ea typeface="Montserrat"/>
                <a:cs typeface="Montserrat"/>
                <a:sym typeface="Montserrat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anastasiya.baydachenko@iab.com.ua</a:t>
            </a:r>
            <a:endParaRPr b="1" i="0" sz="1200" u="none" cap="none" strike="noStrike">
              <a:solidFill>
                <a:srgbClr val="2522CA"/>
              </a:solidFill>
              <a:highlight>
                <a:srgbClr val="FFDF25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91919"/>
              </a:buClr>
              <a:buSzPts val="1600"/>
              <a:buFont typeface="Arial"/>
              <a:buNone/>
            </a:pPr>
            <a:r>
              <a:rPr b="1" i="0" lang="en-US" sz="1200" u="none" cap="none" strike="noStrike">
                <a:solidFill>
                  <a:srgbClr val="191919"/>
                </a:solidFill>
                <a:latin typeface="Montserrat"/>
                <a:ea typeface="Montserrat"/>
                <a:cs typeface="Montserrat"/>
                <a:sym typeface="Montserrat"/>
              </a:rPr>
              <a:t>Ми врахуємо усі конструктивні доповнення у наступній редакції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Google Shape;199;p39"/>
          <p:cNvSpPr txBox="1"/>
          <p:nvPr/>
        </p:nvSpPr>
        <p:spPr>
          <a:xfrm>
            <a:off x="3530803" y="3216170"/>
            <a:ext cx="4818300" cy="777833"/>
          </a:xfrm>
          <a:prstGeom prst="rect">
            <a:avLst/>
          </a:prstGeom>
          <a:noFill/>
          <a:ln>
            <a:noFill/>
          </a:ln>
        </p:spPr>
        <p:txBody>
          <a:bodyPr anchorCtr="0" anchor="t" bIns="119725" lIns="119725" spcFirstLastPara="1" rIns="119725" wrap="square" tIns="1197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1300"/>
              </a:spcAft>
              <a:buClr>
                <a:srgbClr val="191919"/>
              </a:buClr>
              <a:buSzPts val="2000"/>
              <a:buFont typeface="Arial"/>
              <a:buNone/>
            </a:pPr>
            <a:r>
              <a:rPr b="1" i="0" lang="en-US" sz="2400" u="none" cap="none" strike="noStrike">
                <a:solidFill>
                  <a:srgbClr val="191919"/>
                </a:solidFill>
                <a:latin typeface="Montserrat"/>
                <a:ea typeface="Montserrat"/>
                <a:cs typeface="Montserrat"/>
                <a:sym typeface="Montserrat"/>
              </a:rPr>
              <a:t>ЗА СПІВПРАЦЮ</a:t>
            </a:r>
            <a:endParaRPr b="0" i="0" sz="2400" u="none" cap="none" strike="noStrike">
              <a:solidFill>
                <a:srgbClr val="19191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IAB">
  <a:themeElements>
    <a:clrScheme name="IAB">
      <a:dk1>
        <a:srgbClr val="000000"/>
      </a:dk1>
      <a:lt1>
        <a:srgbClr val="FFFFFF"/>
      </a:lt1>
      <a:dk2>
        <a:srgbClr val="434343"/>
      </a:dk2>
      <a:lt2>
        <a:srgbClr val="F1DCD6"/>
      </a:lt2>
      <a:accent1>
        <a:srgbClr val="2421CA"/>
      </a:accent1>
      <a:accent2>
        <a:srgbClr val="FDE716"/>
      </a:accent2>
      <a:accent3>
        <a:srgbClr val="248EA5"/>
      </a:accent3>
      <a:accent4>
        <a:srgbClr val="2F001D"/>
      </a:accent4>
      <a:accent5>
        <a:srgbClr val="C03221"/>
      </a:accent5>
      <a:accent6>
        <a:srgbClr val="B7EFAC"/>
      </a:accent6>
      <a:hlink>
        <a:srgbClr val="9900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IAB 2023">
  <a:themeElements>
    <a:clrScheme name="IAB 2023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2421CA"/>
      </a:accent1>
      <a:accent2>
        <a:srgbClr val="FDE716"/>
      </a:accent2>
      <a:accent3>
        <a:srgbClr val="248EA5"/>
      </a:accent3>
      <a:accent4>
        <a:srgbClr val="2F001D"/>
      </a:accent4>
      <a:accent5>
        <a:srgbClr val="C03221"/>
      </a:accent5>
      <a:accent6>
        <a:srgbClr val="B7EFAC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Алєся</dc:creator>
</cp:coreProperties>
</file>