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521"/>
    <a:srgbClr val="A81B77"/>
    <a:srgbClr val="E81E70"/>
    <a:srgbClr val="F2CD5B"/>
    <a:srgbClr val="F8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50" d="100"/>
          <a:sy n="50" d="100"/>
        </p:scale>
        <p:origin x="1843" y="-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681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019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88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85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00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75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17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6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38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86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60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62">
              <a:srgbClr val="F2CD5B"/>
            </a:gs>
            <a:gs pos="86000">
              <a:srgbClr val="F2CD5B"/>
            </a:gs>
            <a:gs pos="65000">
              <a:srgbClr val="E81E70"/>
            </a:gs>
            <a:gs pos="37000">
              <a:srgbClr val="A81B77"/>
            </a:gs>
            <a:gs pos="0">
              <a:srgbClr val="0B152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9B2A3A-D95C-4BBB-BE80-19DCE665870B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C1D87-A5C8-49FE-B412-B56EAAD33C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34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37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21382"/>
              </p:ext>
            </p:extLst>
          </p:nvPr>
        </p:nvGraphicFramePr>
        <p:xfrm>
          <a:off x="590550" y="2069214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E12-2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Search in Ukrainian. How neural networks help Ukrainianization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IAB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8A0B4E-1C72-AD33-F931-C0BDDF799AD9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Neutral Face"/>
              </a:rPr>
              <a:t>E - SMM </a:t>
            </a:r>
            <a:endParaRPr lang="uk-UA" sz="22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168893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2042873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3900" y="122304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E12 Application of new technologies in SMM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51" name="Таблиця 50">
            <a:extLst>
              <a:ext uri="{FF2B5EF4-FFF2-40B4-BE49-F238E27FC236}">
                <a16:creationId xmlns:a16="http://schemas.microsoft.com/office/drawing/2014/main" id="{8CA85056-3A02-4225-9662-91ED39916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90828"/>
              </p:ext>
            </p:extLst>
          </p:nvPr>
        </p:nvGraphicFramePr>
        <p:xfrm>
          <a:off x="594098" y="2966275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E12-1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The first social AI movie in Ukraine: "My Power"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IAB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0EF6E1B-E6EC-48CE-BFD5-DAF9F26E0FD6}"/>
              </a:ext>
            </a:extLst>
          </p:cNvPr>
          <p:cNvSpPr txBox="1"/>
          <p:nvPr/>
        </p:nvSpPr>
        <p:spPr>
          <a:xfrm>
            <a:off x="517449" y="2585993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A585F0DD-794F-422C-9695-709F77CAE121}"/>
              </a:ext>
            </a:extLst>
          </p:cNvPr>
          <p:cNvCxnSpPr/>
          <p:nvPr/>
        </p:nvCxnSpPr>
        <p:spPr>
          <a:xfrm>
            <a:off x="594098" y="2939936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2763242-CB06-4ED7-A34D-A3978C975A14}"/>
              </a:ext>
            </a:extLst>
          </p:cNvPr>
          <p:cNvSpPr txBox="1"/>
          <p:nvPr/>
        </p:nvSpPr>
        <p:spPr>
          <a:xfrm>
            <a:off x="448941" y="3430620"/>
            <a:ext cx="61390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E13 A systematic approach to managing social networks </a:t>
            </a:r>
            <a:endParaRPr lang="uk-UA" dirty="0"/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42AFE08E-895D-4E67-9780-AB71CC848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80997"/>
              </p:ext>
            </p:extLst>
          </p:nvPr>
        </p:nvGraphicFramePr>
        <p:xfrm>
          <a:off x="529139" y="4190721"/>
          <a:ext cx="5767720" cy="116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E13-5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 non-banal and informal sex education platform for teenagers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HASHTAG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UNFPA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E13-2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Ice-cold case. The Jagermeister 2023 content strategy updated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Bayadera, Jagermeister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114562"/>
                  </a:ext>
                </a:extLst>
              </a:tr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E13-1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Periodsomnia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Sasquatch Digital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Essity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Libresse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78525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2686DD6-1FC3-4B57-99B4-7611818A08BC}"/>
              </a:ext>
            </a:extLst>
          </p:cNvPr>
          <p:cNvSpPr txBox="1"/>
          <p:nvPr/>
        </p:nvSpPr>
        <p:spPr>
          <a:xfrm>
            <a:off x="452490" y="3810439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3A7227E1-CE1D-4FA2-BC0C-7FF8B42527CF}"/>
              </a:ext>
            </a:extLst>
          </p:cNvPr>
          <p:cNvCxnSpPr/>
          <p:nvPr/>
        </p:nvCxnSpPr>
        <p:spPr>
          <a:xfrm>
            <a:off x="529139" y="4164382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3719C9-B89A-4D83-A640-0F84C089C12F}"/>
              </a:ext>
            </a:extLst>
          </p:cNvPr>
          <p:cNvSpPr txBox="1"/>
          <p:nvPr/>
        </p:nvSpPr>
        <p:spPr>
          <a:xfrm>
            <a:off x="499731" y="5537401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E15 Creative strategy in social networks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1" name="Таблиця 40">
            <a:extLst>
              <a:ext uri="{FF2B5EF4-FFF2-40B4-BE49-F238E27FC236}">
                <a16:creationId xmlns:a16="http://schemas.microsoft.com/office/drawing/2014/main" id="{986226F9-C1CE-4E83-9461-22C5D6A8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21126"/>
              </p:ext>
            </p:extLst>
          </p:nvPr>
        </p:nvGraphicFramePr>
        <p:xfrm>
          <a:off x="579929" y="6417197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E15-5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Galychyna: transforming illustrations into crafted photographic content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Moko digital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Galychyna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6C67696-B342-4AB6-ABEF-ABCDCB81280F}"/>
              </a:ext>
            </a:extLst>
          </p:cNvPr>
          <p:cNvSpPr txBox="1"/>
          <p:nvPr/>
        </p:nvSpPr>
        <p:spPr>
          <a:xfrm>
            <a:off x="503280" y="6036915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 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CF868DF8-DB34-4A4D-97FD-430CBE8661DE}"/>
              </a:ext>
            </a:extLst>
          </p:cNvPr>
          <p:cNvCxnSpPr/>
          <p:nvPr/>
        </p:nvCxnSpPr>
        <p:spPr>
          <a:xfrm>
            <a:off x="579929" y="6390858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71F7AC3-C363-47A4-9A18-25C792C8CA96}"/>
              </a:ext>
            </a:extLst>
          </p:cNvPr>
          <p:cNvSpPr txBox="1"/>
          <p:nvPr/>
        </p:nvSpPr>
        <p:spPr>
          <a:xfrm>
            <a:off x="489110" y="783302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E17 Non-standard/original video idea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61" name="Таблиця 60">
            <a:extLst>
              <a:ext uri="{FF2B5EF4-FFF2-40B4-BE49-F238E27FC236}">
                <a16:creationId xmlns:a16="http://schemas.microsoft.com/office/drawing/2014/main" id="{AB8BEEA9-D043-4C49-B43F-16B170338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2490"/>
              </p:ext>
            </p:extLst>
          </p:nvPr>
        </p:nvGraphicFramePr>
        <p:xfrm>
          <a:off x="569308" y="8593130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E17-1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Search in Ukrainian. How neural networks help Ukrainianization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IAB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C00669DC-C475-4FDF-8BB1-D77C8299C3AE}"/>
              </a:ext>
            </a:extLst>
          </p:cNvPr>
          <p:cNvSpPr txBox="1"/>
          <p:nvPr/>
        </p:nvSpPr>
        <p:spPr>
          <a:xfrm>
            <a:off x="492659" y="8212848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DB6CAD29-5946-4C0D-8049-C3B5547820D8}"/>
              </a:ext>
            </a:extLst>
          </p:cNvPr>
          <p:cNvCxnSpPr/>
          <p:nvPr/>
        </p:nvCxnSpPr>
        <p:spPr>
          <a:xfrm>
            <a:off x="569308" y="8566791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Таблиця 36">
            <a:extLst>
              <a:ext uri="{FF2B5EF4-FFF2-40B4-BE49-F238E27FC236}">
                <a16:creationId xmlns:a16="http://schemas.microsoft.com/office/drawing/2014/main" id="{AB39B8D6-7F83-47E9-BE2D-46B858DC0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69202"/>
              </p:ext>
            </p:extLst>
          </p:nvPr>
        </p:nvGraphicFramePr>
        <p:xfrm>
          <a:off x="630268" y="7307890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E15-1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Fighting stigma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Sasquatch Digital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Essity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Libresse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74A9218D-2472-4930-9CA7-994339EAF5B7}"/>
              </a:ext>
            </a:extLst>
          </p:cNvPr>
          <p:cNvSpPr txBox="1"/>
          <p:nvPr/>
        </p:nvSpPr>
        <p:spPr>
          <a:xfrm>
            <a:off x="553619" y="6927608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 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6D4C537-93A3-4809-8CC0-C59A2CBF3EB7}"/>
              </a:ext>
            </a:extLst>
          </p:cNvPr>
          <p:cNvCxnSpPr/>
          <p:nvPr/>
        </p:nvCxnSpPr>
        <p:spPr>
          <a:xfrm>
            <a:off x="630268" y="7281551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3BEF4E2-F1A6-4C73-AB35-DCEC11EE7B85}"/>
              </a:ext>
            </a:extLst>
          </p:cNvPr>
          <p:cNvSpPr txBox="1"/>
          <p:nvPr/>
        </p:nvSpPr>
        <p:spPr>
          <a:xfrm>
            <a:off x="489111" y="9137460"/>
            <a:ext cx="57570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E18 Systematicity and quality in the management community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7" name="Таблиця 46">
            <a:extLst>
              <a:ext uri="{FF2B5EF4-FFF2-40B4-BE49-F238E27FC236}">
                <a16:creationId xmlns:a16="http://schemas.microsoft.com/office/drawing/2014/main" id="{66FD0A2C-F350-42F2-B5E6-40C2DE4C2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82442"/>
              </p:ext>
            </p:extLst>
          </p:nvPr>
        </p:nvGraphicFramePr>
        <p:xfrm>
          <a:off x="569308" y="10082756"/>
          <a:ext cx="5767720" cy="51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E18-1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Ice-cold community management, as the part of the Jagermeister 2023 content strategy updated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Bayadera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Jagermeister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9AC08054-46D2-4098-87C1-EEBAEE160786}"/>
              </a:ext>
            </a:extLst>
          </p:cNvPr>
          <p:cNvSpPr txBox="1"/>
          <p:nvPr/>
        </p:nvSpPr>
        <p:spPr>
          <a:xfrm>
            <a:off x="492659" y="9702474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</a:p>
        </p:txBody>
      </p: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0888E4D2-A137-43A0-B15F-327CED0ACAEC}"/>
              </a:ext>
            </a:extLst>
          </p:cNvPr>
          <p:cNvCxnSpPr/>
          <p:nvPr/>
        </p:nvCxnSpPr>
        <p:spPr>
          <a:xfrm>
            <a:off x="569308" y="10056417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B8ED972-7776-4B7C-BB2D-77CE292FCB9D}"/>
              </a:ext>
            </a:extLst>
          </p:cNvPr>
          <p:cNvSpPr txBox="1"/>
          <p:nvPr/>
        </p:nvSpPr>
        <p:spPr>
          <a:xfrm>
            <a:off x="479475" y="10576586"/>
            <a:ext cx="57570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E23 Implementation of ideas in social networks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55" name="Таблиця 54">
            <a:extLst>
              <a:ext uri="{FF2B5EF4-FFF2-40B4-BE49-F238E27FC236}">
                <a16:creationId xmlns:a16="http://schemas.microsoft.com/office/drawing/2014/main" id="{4CDD8C2E-B23C-4612-9700-AF36BB2A9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96968"/>
              </p:ext>
            </p:extLst>
          </p:nvPr>
        </p:nvGraphicFramePr>
        <p:xfrm>
          <a:off x="559672" y="11325109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E23-2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How we and ROZETKA opened a branch in Crimea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Promodo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ROZETKA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1CB2D004-2177-42BC-A27F-2C584489A205}"/>
              </a:ext>
            </a:extLst>
          </p:cNvPr>
          <p:cNvSpPr txBox="1"/>
          <p:nvPr/>
        </p:nvSpPr>
        <p:spPr>
          <a:xfrm>
            <a:off x="483023" y="10944827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</a:p>
        </p:txBody>
      </p: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B9A93CDF-ABD1-4585-AE4D-4BAC13F8CA24}"/>
              </a:ext>
            </a:extLst>
          </p:cNvPr>
          <p:cNvCxnSpPr/>
          <p:nvPr/>
        </p:nvCxnSpPr>
        <p:spPr>
          <a:xfrm>
            <a:off x="559672" y="11298770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8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75047"/>
              </p:ext>
            </p:extLst>
          </p:nvPr>
        </p:nvGraphicFramePr>
        <p:xfrm>
          <a:off x="590550" y="2069214"/>
          <a:ext cx="5767720" cy="88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F01-3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Influence on "non-bakers": how influence culture encourages working with dough through film images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HASHTAG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Lviv yeast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F01-1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Unbreakable Ukrainian Moms Manifesto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VIVID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Social project, MASHA FUND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38737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8A0B4E-1C72-AD33-F931-C0BDDF799AD9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Neutral Face"/>
              </a:rPr>
              <a:t>F INFLUENCER MARKETING </a:t>
            </a:r>
            <a:endParaRPr lang="uk-UA" sz="2200" b="1" dirty="0">
              <a:latin typeface="Neutral Face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168893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2042873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3900" y="122304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F01 Influencer Marketing media campaign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763242-CB06-4ED7-A34D-A3978C975A14}"/>
              </a:ext>
            </a:extLst>
          </p:cNvPr>
          <p:cNvSpPr txBox="1"/>
          <p:nvPr/>
        </p:nvSpPr>
        <p:spPr>
          <a:xfrm>
            <a:off x="448941" y="3060229"/>
            <a:ext cx="61390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F02 Influencer Marketing media strategy </a:t>
            </a:r>
            <a:endParaRPr lang="uk-UA" dirty="0"/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42AFE08E-895D-4E67-9780-AB71CC848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651505"/>
              </p:ext>
            </p:extLst>
          </p:nvPr>
        </p:nvGraphicFramePr>
        <p:xfrm>
          <a:off x="529139" y="3820330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F02-1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MORE TEA - MORE DRONES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Ukrainian Railways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2686DD6-1FC3-4B57-99B4-7611818A08BC}"/>
              </a:ext>
            </a:extLst>
          </p:cNvPr>
          <p:cNvSpPr txBox="1"/>
          <p:nvPr/>
        </p:nvSpPr>
        <p:spPr>
          <a:xfrm>
            <a:off x="452490" y="3440048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</a:t>
            </a:r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3A7227E1-CE1D-4FA2-BC0C-7FF8B42527CF}"/>
              </a:ext>
            </a:extLst>
          </p:cNvPr>
          <p:cNvCxnSpPr/>
          <p:nvPr/>
        </p:nvCxnSpPr>
        <p:spPr>
          <a:xfrm>
            <a:off x="529139" y="3793991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3719C9-B89A-4D83-A640-0F84C089C12F}"/>
              </a:ext>
            </a:extLst>
          </p:cNvPr>
          <p:cNvSpPr txBox="1"/>
          <p:nvPr/>
        </p:nvSpPr>
        <p:spPr>
          <a:xfrm>
            <a:off x="499731" y="4493367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F03 Cross-platform campaign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1" name="Таблиця 40">
            <a:extLst>
              <a:ext uri="{FF2B5EF4-FFF2-40B4-BE49-F238E27FC236}">
                <a16:creationId xmlns:a16="http://schemas.microsoft.com/office/drawing/2014/main" id="{986226F9-C1CE-4E83-9461-22C5D6A8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52433"/>
              </p:ext>
            </p:extLst>
          </p:nvPr>
        </p:nvGraphicFramePr>
        <p:xfrm>
          <a:off x="579929" y="5361588"/>
          <a:ext cx="5767720" cy="116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F03-3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Cinematic recipes are winning over a new audience on digital screens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HASHTAG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Lviv yeast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F03-2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STRONGER THAN VIOLENCE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UNFPA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131329"/>
                  </a:ext>
                </a:extLst>
              </a:tr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F03-1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 la guerre comme a la guerre Do your things with a French accent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Publicis Groupe Content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Kronenbourg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 Carlsberg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315887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6C67696-B342-4AB6-ABEF-ABCDCB81280F}"/>
              </a:ext>
            </a:extLst>
          </p:cNvPr>
          <p:cNvSpPr txBox="1"/>
          <p:nvPr/>
        </p:nvSpPr>
        <p:spPr>
          <a:xfrm>
            <a:off x="503280" y="4981306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 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CF868DF8-DB34-4A4D-97FD-430CBE8661DE}"/>
              </a:ext>
            </a:extLst>
          </p:cNvPr>
          <p:cNvCxnSpPr/>
          <p:nvPr/>
        </p:nvCxnSpPr>
        <p:spPr>
          <a:xfrm>
            <a:off x="579929" y="5335249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Таблиця 60">
            <a:extLst>
              <a:ext uri="{FF2B5EF4-FFF2-40B4-BE49-F238E27FC236}">
                <a16:creationId xmlns:a16="http://schemas.microsoft.com/office/drawing/2014/main" id="{AB8BEEA9-D043-4C49-B43F-16B170338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05802"/>
              </p:ext>
            </p:extLst>
          </p:nvPr>
        </p:nvGraphicFramePr>
        <p:xfrm>
          <a:off x="627183" y="8319775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F07-2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MILLION FOR DRONES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C00669DC-C475-4FDF-8BB1-D77C8299C3AE}"/>
              </a:ext>
            </a:extLst>
          </p:cNvPr>
          <p:cNvSpPr txBox="1"/>
          <p:nvPr/>
        </p:nvSpPr>
        <p:spPr>
          <a:xfrm>
            <a:off x="550534" y="7939493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</a:t>
            </a: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DB6CAD29-5946-4C0D-8049-C3B5547820D8}"/>
              </a:ext>
            </a:extLst>
          </p:cNvPr>
          <p:cNvCxnSpPr/>
          <p:nvPr/>
        </p:nvCxnSpPr>
        <p:spPr>
          <a:xfrm>
            <a:off x="627183" y="8293436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Таблиця 36">
            <a:extLst>
              <a:ext uri="{FF2B5EF4-FFF2-40B4-BE49-F238E27FC236}">
                <a16:creationId xmlns:a16="http://schemas.microsoft.com/office/drawing/2014/main" id="{AB39B8D6-7F83-47E9-BE2D-46B858DC0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48449"/>
              </p:ext>
            </p:extLst>
          </p:nvPr>
        </p:nvGraphicFramePr>
        <p:xfrm>
          <a:off x="630268" y="7566970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F07-1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MORE TEA - MORE DRONES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Ukrainian Railways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74A9218D-2472-4930-9CA7-994339EAF5B7}"/>
              </a:ext>
            </a:extLst>
          </p:cNvPr>
          <p:cNvSpPr txBox="1"/>
          <p:nvPr/>
        </p:nvSpPr>
        <p:spPr>
          <a:xfrm>
            <a:off x="553619" y="7186688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Best of Contest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6D4C537-93A3-4809-8CC0-C59A2CBF3EB7}"/>
              </a:ext>
            </a:extLst>
          </p:cNvPr>
          <p:cNvCxnSpPr/>
          <p:nvPr/>
        </p:nvCxnSpPr>
        <p:spPr>
          <a:xfrm>
            <a:off x="630268" y="7540631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3BEF4E2-F1A6-4C73-AB35-DCEC11EE7B85}"/>
              </a:ext>
            </a:extLst>
          </p:cNvPr>
          <p:cNvSpPr txBox="1"/>
          <p:nvPr/>
        </p:nvSpPr>
        <p:spPr>
          <a:xfrm>
            <a:off x="489111" y="9183180"/>
            <a:ext cx="57570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F09 Social Responsibility Influencer Marketing Campaign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7" name="Таблиця 46">
            <a:extLst>
              <a:ext uri="{FF2B5EF4-FFF2-40B4-BE49-F238E27FC236}">
                <a16:creationId xmlns:a16="http://schemas.microsoft.com/office/drawing/2014/main" id="{66FD0A2C-F350-42F2-B5E6-40C2DE4C2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01165"/>
              </p:ext>
            </p:extLst>
          </p:nvPr>
        </p:nvGraphicFramePr>
        <p:xfrm>
          <a:off x="569308" y="10189436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F09-1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MILLION FOR DRONES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9AC08054-46D2-4098-87C1-EEBAEE160786}"/>
              </a:ext>
            </a:extLst>
          </p:cNvPr>
          <p:cNvSpPr txBox="1"/>
          <p:nvPr/>
        </p:nvSpPr>
        <p:spPr>
          <a:xfrm>
            <a:off x="492659" y="9809154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</a:p>
        </p:txBody>
      </p: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0888E4D2-A137-43A0-B15F-327CED0ACAEC}"/>
              </a:ext>
            </a:extLst>
          </p:cNvPr>
          <p:cNvCxnSpPr/>
          <p:nvPr/>
        </p:nvCxnSpPr>
        <p:spPr>
          <a:xfrm>
            <a:off x="569308" y="10163097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43F59B7-7855-40DC-A902-7A37D980B702}"/>
              </a:ext>
            </a:extLst>
          </p:cNvPr>
          <p:cNvSpPr txBox="1"/>
          <p:nvPr/>
        </p:nvSpPr>
        <p:spPr>
          <a:xfrm>
            <a:off x="534519" y="6839137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F07 Effective campaign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6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15187"/>
              </p:ext>
            </p:extLst>
          </p:nvPr>
        </p:nvGraphicFramePr>
        <p:xfrm>
          <a:off x="590550" y="4371040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F10-4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Unbreakable Ukrainian Moms Manifesto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VIVID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Social project, MASHA FUND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8A0B4E-1C72-AD33-F931-C0BDDF799AD9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Neutral Face"/>
              </a:rPr>
              <a:t>F INFLUENCER MARKETING </a:t>
            </a:r>
            <a:endParaRPr lang="uk-UA" sz="2200" b="1" dirty="0">
              <a:latin typeface="Neutral Face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3990756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4344699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3900" y="122304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F10 Nonprofit Influencer Marketing Campaign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42AFE08E-895D-4E67-9780-AB71CC848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76122"/>
              </p:ext>
            </p:extLst>
          </p:nvPr>
        </p:nvGraphicFramePr>
        <p:xfrm>
          <a:off x="544829" y="3229015"/>
          <a:ext cx="5767720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F10-1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POSTCARDS FROM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KYIFORNIA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USAID Transformation Communications Activity in Ukraine (TCA)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2686DD6-1FC3-4B57-99B4-7611818A08BC}"/>
              </a:ext>
            </a:extLst>
          </p:cNvPr>
          <p:cNvSpPr txBox="1"/>
          <p:nvPr/>
        </p:nvSpPr>
        <p:spPr>
          <a:xfrm>
            <a:off x="468180" y="2848733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</a:t>
            </a:r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3A7227E1-CE1D-4FA2-BC0C-7FF8B42527CF}"/>
              </a:ext>
            </a:extLst>
          </p:cNvPr>
          <p:cNvCxnSpPr/>
          <p:nvPr/>
        </p:nvCxnSpPr>
        <p:spPr>
          <a:xfrm>
            <a:off x="544829" y="3202676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Таблиця 36">
            <a:extLst>
              <a:ext uri="{FF2B5EF4-FFF2-40B4-BE49-F238E27FC236}">
                <a16:creationId xmlns:a16="http://schemas.microsoft.com/office/drawing/2014/main" id="{AB39B8D6-7F83-47E9-BE2D-46B858DC0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59451"/>
              </p:ext>
            </p:extLst>
          </p:nvPr>
        </p:nvGraphicFramePr>
        <p:xfrm>
          <a:off x="630268" y="6662216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F11-3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IT is Fine: How to raise 5 million donations for 5 hours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N-iX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N-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74A9218D-2472-4930-9CA7-994339EAF5B7}"/>
              </a:ext>
            </a:extLst>
          </p:cNvPr>
          <p:cNvSpPr txBox="1"/>
          <p:nvPr/>
        </p:nvSpPr>
        <p:spPr>
          <a:xfrm>
            <a:off x="553619" y="6281934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6D4C537-93A3-4809-8CC0-C59A2CBF3EB7}"/>
              </a:ext>
            </a:extLst>
          </p:cNvPr>
          <p:cNvCxnSpPr/>
          <p:nvPr/>
        </p:nvCxnSpPr>
        <p:spPr>
          <a:xfrm>
            <a:off x="630268" y="6635877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3BEF4E2-F1A6-4C73-AB35-DCEC11EE7B85}"/>
              </a:ext>
            </a:extLst>
          </p:cNvPr>
          <p:cNvSpPr txBox="1"/>
          <p:nvPr/>
        </p:nvSpPr>
        <p:spPr>
          <a:xfrm>
            <a:off x="489111" y="7613460"/>
            <a:ext cx="57570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F12 A series of social videos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7" name="Таблиця 46">
            <a:extLst>
              <a:ext uri="{FF2B5EF4-FFF2-40B4-BE49-F238E27FC236}">
                <a16:creationId xmlns:a16="http://schemas.microsoft.com/office/drawing/2014/main" id="{66FD0A2C-F350-42F2-B5E6-40C2DE4C2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34718"/>
              </p:ext>
            </p:extLst>
          </p:nvPr>
        </p:nvGraphicFramePr>
        <p:xfrm>
          <a:off x="569308" y="8619716"/>
          <a:ext cx="5767720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F12-1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POSTCARDS FROM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KYIFORNIA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USAID Transformation Communications Activity in Ukraine (TCA)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9AC08054-46D2-4098-87C1-EEBAEE160786}"/>
              </a:ext>
            </a:extLst>
          </p:cNvPr>
          <p:cNvSpPr txBox="1"/>
          <p:nvPr/>
        </p:nvSpPr>
        <p:spPr>
          <a:xfrm>
            <a:off x="492659" y="8239434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Shirt list</a:t>
            </a:r>
          </a:p>
        </p:txBody>
      </p: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0888E4D2-A137-43A0-B15F-327CED0ACAEC}"/>
              </a:ext>
            </a:extLst>
          </p:cNvPr>
          <p:cNvCxnSpPr/>
          <p:nvPr/>
        </p:nvCxnSpPr>
        <p:spPr>
          <a:xfrm>
            <a:off x="569308" y="8593377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43F59B7-7855-40DC-A902-7A37D980B702}"/>
              </a:ext>
            </a:extLst>
          </p:cNvPr>
          <p:cNvSpPr txBox="1"/>
          <p:nvPr/>
        </p:nvSpPr>
        <p:spPr>
          <a:xfrm>
            <a:off x="534519" y="5934383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F11 Advertising of the HR brand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28" name="Таблиця 27">
            <a:extLst>
              <a:ext uri="{FF2B5EF4-FFF2-40B4-BE49-F238E27FC236}">
                <a16:creationId xmlns:a16="http://schemas.microsoft.com/office/drawing/2014/main" id="{87E82DCC-D7DC-426E-BE83-97E94D6DE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46508"/>
              </p:ext>
            </p:extLst>
          </p:nvPr>
        </p:nvGraphicFramePr>
        <p:xfrm>
          <a:off x="496344" y="2387199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F10-2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Life saving app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KYIFORNIA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UNFPA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63932A9-3C82-4E29-B633-D5FE3C651445}"/>
              </a:ext>
            </a:extLst>
          </p:cNvPr>
          <p:cNvSpPr txBox="1"/>
          <p:nvPr/>
        </p:nvSpPr>
        <p:spPr>
          <a:xfrm>
            <a:off x="419695" y="2006917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Gold</a:t>
            </a:r>
          </a:p>
        </p:txBody>
      </p: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0E2DFBB5-424E-4C4A-8BDA-86F1046B88F0}"/>
              </a:ext>
            </a:extLst>
          </p:cNvPr>
          <p:cNvCxnSpPr/>
          <p:nvPr/>
        </p:nvCxnSpPr>
        <p:spPr>
          <a:xfrm>
            <a:off x="496344" y="2360860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Таблиця 30">
            <a:extLst>
              <a:ext uri="{FF2B5EF4-FFF2-40B4-BE49-F238E27FC236}">
                <a16:creationId xmlns:a16="http://schemas.microsoft.com/office/drawing/2014/main" id="{063117FF-ABB1-452A-84B7-E692900D7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04337"/>
              </p:ext>
            </p:extLst>
          </p:nvPr>
        </p:nvGraphicFramePr>
        <p:xfrm>
          <a:off x="582083" y="5132906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F10-5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STRONGER THAN VIOLENCE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UNFPA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0BA42BF6-34CD-4328-A30E-70EE2EE74BD2}"/>
              </a:ext>
            </a:extLst>
          </p:cNvPr>
          <p:cNvSpPr txBox="1"/>
          <p:nvPr/>
        </p:nvSpPr>
        <p:spPr>
          <a:xfrm>
            <a:off x="505434" y="4752624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9F6CB8CB-6CB6-4242-8227-702A19B9561A}"/>
              </a:ext>
            </a:extLst>
          </p:cNvPr>
          <p:cNvCxnSpPr/>
          <p:nvPr/>
        </p:nvCxnSpPr>
        <p:spPr>
          <a:xfrm>
            <a:off x="553619" y="5122974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24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21062"/>
              </p:ext>
            </p:extLst>
          </p:nvPr>
        </p:nvGraphicFramePr>
        <p:xfrm>
          <a:off x="590550" y="2069214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A01-4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FOR BURGER AND NON BURGER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MixDigital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SKOTT SMEAT / MHP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8A0B4E-1C72-AD33-F931-C0BDDF799AD9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A </a:t>
            </a:r>
            <a:r>
              <a:rPr lang="uk-UA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–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GENERAL DIGITAL DIRECTIONS</a:t>
            </a:r>
            <a:r>
              <a:rPr lang="en-US" sz="2200" b="1" dirty="0"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uk-UA" sz="2200" b="1" dirty="0">
              <a:latin typeface="Neutral Face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168893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2042873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Таблиця 35">
            <a:extLst>
              <a:ext uri="{FF2B5EF4-FFF2-40B4-BE49-F238E27FC236}">
                <a16:creationId xmlns:a16="http://schemas.microsoft.com/office/drawing/2014/main" id="{6049008B-251A-D78A-798E-5DFCF9F2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73924"/>
              </p:ext>
            </p:extLst>
          </p:nvPr>
        </p:nvGraphicFramePr>
        <p:xfrm>
          <a:off x="587011" y="3992174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A01-2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Battery. Add energy to yourself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Carlsberg Ukraine/Battery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6E7344A8-777E-9EB9-EEB7-156E38F2D47E}"/>
              </a:ext>
            </a:extLst>
          </p:cNvPr>
          <p:cNvSpPr txBox="1"/>
          <p:nvPr/>
        </p:nvSpPr>
        <p:spPr>
          <a:xfrm>
            <a:off x="510362" y="3611892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C5B2DFAA-1941-A68E-D4D1-C26A68CAC845}"/>
              </a:ext>
            </a:extLst>
          </p:cNvPr>
          <p:cNvCxnSpPr/>
          <p:nvPr/>
        </p:nvCxnSpPr>
        <p:spPr>
          <a:xfrm>
            <a:off x="587011" y="3965835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3900" y="122304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A01 Brand awareness and positioning</a:t>
            </a:r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6" name="Таблиця 45">
            <a:extLst>
              <a:ext uri="{FF2B5EF4-FFF2-40B4-BE49-F238E27FC236}">
                <a16:creationId xmlns:a16="http://schemas.microsoft.com/office/drawing/2014/main" id="{A1FFB30F-FDE8-4B4C-84B2-6CB81B87E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24641"/>
              </p:ext>
            </p:extLst>
          </p:nvPr>
        </p:nvGraphicFramePr>
        <p:xfrm>
          <a:off x="582083" y="2926275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A01-3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Doner that's safe to eat!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MixDigital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Doner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Market / MHP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304BD18C-3E61-49F3-AD13-5976E681D209}"/>
              </a:ext>
            </a:extLst>
          </p:cNvPr>
          <p:cNvSpPr txBox="1"/>
          <p:nvPr/>
        </p:nvSpPr>
        <p:spPr>
          <a:xfrm>
            <a:off x="505434" y="2545991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918345D8-09C8-4107-84B7-573728178DBD}"/>
              </a:ext>
            </a:extLst>
          </p:cNvPr>
          <p:cNvCxnSpPr/>
          <p:nvPr/>
        </p:nvCxnSpPr>
        <p:spPr>
          <a:xfrm>
            <a:off x="582083" y="2899934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E63BA1F-CF6F-4AF9-8890-124C2AAC1A75}"/>
              </a:ext>
            </a:extLst>
          </p:cNvPr>
          <p:cNvSpPr txBox="1"/>
          <p:nvPr/>
        </p:nvSpPr>
        <p:spPr>
          <a:xfrm>
            <a:off x="513900" y="4659814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A02 Commerce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51" name="Таблиця 50">
            <a:extLst>
              <a:ext uri="{FF2B5EF4-FFF2-40B4-BE49-F238E27FC236}">
                <a16:creationId xmlns:a16="http://schemas.microsoft.com/office/drawing/2014/main" id="{8CA85056-3A02-4225-9662-91ED39916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57530"/>
              </p:ext>
            </p:extLst>
          </p:nvPr>
        </p:nvGraphicFramePr>
        <p:xfrm>
          <a:off x="594098" y="5419915"/>
          <a:ext cx="5767720" cy="82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A02-3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COMFY. How to increase the number of transactions in the app by 200%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Netpeak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Agencies Group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COMFY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439054"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A02-5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How to increase sales by 33% in online retail when 23% of TA went abroad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Performics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La Roshe-Posay, Vichy,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CeraVe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059996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0EF6E1B-E6EC-48CE-BFD5-DAF9F26E0FD6}"/>
              </a:ext>
            </a:extLst>
          </p:cNvPr>
          <p:cNvSpPr txBox="1"/>
          <p:nvPr/>
        </p:nvSpPr>
        <p:spPr>
          <a:xfrm>
            <a:off x="517449" y="5039633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A585F0DD-794F-422C-9695-709F77CAE121}"/>
              </a:ext>
            </a:extLst>
          </p:cNvPr>
          <p:cNvCxnSpPr/>
          <p:nvPr/>
        </p:nvCxnSpPr>
        <p:spPr>
          <a:xfrm>
            <a:off x="594098" y="5393576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B2D127A-78A9-4044-9D35-ACB3681D0187}"/>
              </a:ext>
            </a:extLst>
          </p:cNvPr>
          <p:cNvSpPr txBox="1"/>
          <p:nvPr/>
        </p:nvSpPr>
        <p:spPr>
          <a:xfrm>
            <a:off x="513900" y="6701856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A03 Integration between the media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55" name="Таблиця 54">
            <a:extLst>
              <a:ext uri="{FF2B5EF4-FFF2-40B4-BE49-F238E27FC236}">
                <a16:creationId xmlns:a16="http://schemas.microsoft.com/office/drawing/2014/main" id="{6E3BFDC7-04FF-49F3-9913-A21A1C35B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42868"/>
              </p:ext>
            </p:extLst>
          </p:nvPr>
        </p:nvGraphicFramePr>
        <p:xfrm>
          <a:off x="594098" y="7461957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A03-1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Kyivstar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- Keep calm and carry on Big Data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Starcom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Kyivstar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3C426A9C-2D10-4A07-A5E4-2231B3DC81DB}"/>
              </a:ext>
            </a:extLst>
          </p:cNvPr>
          <p:cNvSpPr txBox="1"/>
          <p:nvPr/>
        </p:nvSpPr>
        <p:spPr>
          <a:xfrm>
            <a:off x="517449" y="7081675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</a:t>
            </a:r>
          </a:p>
        </p:txBody>
      </p: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36057587-AD8A-4374-9A56-713B0274D6F8}"/>
              </a:ext>
            </a:extLst>
          </p:cNvPr>
          <p:cNvCxnSpPr/>
          <p:nvPr/>
        </p:nvCxnSpPr>
        <p:spPr>
          <a:xfrm>
            <a:off x="604719" y="7461957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248E328-B7A4-4701-9F62-2B84CF47BBB6}"/>
              </a:ext>
            </a:extLst>
          </p:cNvPr>
          <p:cNvSpPr txBox="1"/>
          <p:nvPr/>
        </p:nvSpPr>
        <p:spPr>
          <a:xfrm>
            <a:off x="513900" y="8226270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A05 Games and eSports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63" name="Таблиця 62">
            <a:extLst>
              <a:ext uri="{FF2B5EF4-FFF2-40B4-BE49-F238E27FC236}">
                <a16:creationId xmlns:a16="http://schemas.microsoft.com/office/drawing/2014/main" id="{9EFD2BA7-B936-4062-92A6-A9DC21CE3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68398"/>
              </p:ext>
            </p:extLst>
          </p:nvPr>
        </p:nvGraphicFramePr>
        <p:xfrm>
          <a:off x="594098" y="8986371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A05-1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#TheDonationMap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Havas Digital Kyiv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UNITED24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2AC30C9-8159-4AC5-8FEA-BB71A66E1D3B}"/>
              </a:ext>
            </a:extLst>
          </p:cNvPr>
          <p:cNvSpPr txBox="1"/>
          <p:nvPr/>
        </p:nvSpPr>
        <p:spPr>
          <a:xfrm>
            <a:off x="517449" y="8606089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Gold </a:t>
            </a:r>
          </a:p>
        </p:txBody>
      </p: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67484F0F-FDE7-4B40-B365-692CB385AF44}"/>
              </a:ext>
            </a:extLst>
          </p:cNvPr>
          <p:cNvCxnSpPr/>
          <p:nvPr/>
        </p:nvCxnSpPr>
        <p:spPr>
          <a:xfrm>
            <a:off x="604719" y="8986371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5788997-3FBF-4284-9B6C-4EE64C7CDEF3}"/>
              </a:ext>
            </a:extLst>
          </p:cNvPr>
          <p:cNvSpPr txBox="1"/>
          <p:nvPr/>
        </p:nvSpPr>
        <p:spPr>
          <a:xfrm>
            <a:off x="513900" y="9751147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A06 Innovation and intelligent solution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67" name="Таблиця 66">
            <a:extLst>
              <a:ext uri="{FF2B5EF4-FFF2-40B4-BE49-F238E27FC236}">
                <a16:creationId xmlns:a16="http://schemas.microsoft.com/office/drawing/2014/main" id="{8C71413D-086A-4E4E-B917-1E409B724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71181"/>
              </p:ext>
            </p:extLst>
          </p:nvPr>
        </p:nvGraphicFramePr>
        <p:xfrm>
          <a:off x="594098" y="10511248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A06-3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#TheDonationMap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Havas Digital Kyiv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UNITED24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56EF6AFD-E75C-43FE-BCBE-6C73097A8271}"/>
              </a:ext>
            </a:extLst>
          </p:cNvPr>
          <p:cNvSpPr txBox="1"/>
          <p:nvPr/>
        </p:nvSpPr>
        <p:spPr>
          <a:xfrm>
            <a:off x="517449" y="10130966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  </a:t>
            </a:r>
          </a:p>
        </p:txBody>
      </p: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17F7530E-D519-4E88-9B5B-292A5EA21E51}"/>
              </a:ext>
            </a:extLst>
          </p:cNvPr>
          <p:cNvCxnSpPr/>
          <p:nvPr/>
        </p:nvCxnSpPr>
        <p:spPr>
          <a:xfrm>
            <a:off x="604719" y="10511248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Таблиця 69">
            <a:extLst>
              <a:ext uri="{FF2B5EF4-FFF2-40B4-BE49-F238E27FC236}">
                <a16:creationId xmlns:a16="http://schemas.microsoft.com/office/drawing/2014/main" id="{2E67FA34-41F3-4911-BB4C-C108452D7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65634"/>
              </p:ext>
            </p:extLst>
          </p:nvPr>
        </p:nvGraphicFramePr>
        <p:xfrm>
          <a:off x="582083" y="11396171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A06-1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Kyivstar - Keep calm can carry on Big Data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Starcom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Kyivstar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ABF120AB-8058-41C1-9EA8-33BCED171652}"/>
              </a:ext>
            </a:extLst>
          </p:cNvPr>
          <p:cNvSpPr txBox="1"/>
          <p:nvPr/>
        </p:nvSpPr>
        <p:spPr>
          <a:xfrm>
            <a:off x="505434" y="11015889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   </a:t>
            </a:r>
          </a:p>
        </p:txBody>
      </p:sp>
      <p:cxnSp>
        <p:nvCxnSpPr>
          <p:cNvPr id="72" name="Пряма сполучна лінія 71">
            <a:extLst>
              <a:ext uri="{FF2B5EF4-FFF2-40B4-BE49-F238E27FC236}">
                <a16:creationId xmlns:a16="http://schemas.microsoft.com/office/drawing/2014/main" id="{6047C695-AA52-47A8-AA95-FDC6C2EDF346}"/>
              </a:ext>
            </a:extLst>
          </p:cNvPr>
          <p:cNvCxnSpPr/>
          <p:nvPr/>
        </p:nvCxnSpPr>
        <p:spPr>
          <a:xfrm>
            <a:off x="592704" y="11396171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1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72225"/>
              </p:ext>
            </p:extLst>
          </p:nvPr>
        </p:nvGraphicFramePr>
        <p:xfrm>
          <a:off x="590550" y="2007381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A07-2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FOR BURGER AND NON BURGER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MixDigital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SKOTT SMEAT / MHP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1627097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 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1981040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3900" y="1161216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A07 Startup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6" name="Таблиця 45">
            <a:extLst>
              <a:ext uri="{FF2B5EF4-FFF2-40B4-BE49-F238E27FC236}">
                <a16:creationId xmlns:a16="http://schemas.microsoft.com/office/drawing/2014/main" id="{A1FFB30F-FDE8-4B4C-84B2-6CB81B87E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79613"/>
              </p:ext>
            </p:extLst>
          </p:nvPr>
        </p:nvGraphicFramePr>
        <p:xfrm>
          <a:off x="582083" y="2787826"/>
          <a:ext cx="5767720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A07-1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Unmissable Film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TABASCO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"The incomplete flight" documentary / Lazar Charitable Foundation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304BD18C-3E61-49F3-AD13-5976E681D209}"/>
              </a:ext>
            </a:extLst>
          </p:cNvPr>
          <p:cNvSpPr txBox="1"/>
          <p:nvPr/>
        </p:nvSpPr>
        <p:spPr>
          <a:xfrm>
            <a:off x="505434" y="2407542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918345D8-09C8-4107-84B7-573728178DBD}"/>
              </a:ext>
            </a:extLst>
          </p:cNvPr>
          <p:cNvCxnSpPr/>
          <p:nvPr/>
        </p:nvCxnSpPr>
        <p:spPr>
          <a:xfrm>
            <a:off x="582083" y="2761485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E63BA1F-CF6F-4AF9-8890-124C2AAC1A75}"/>
              </a:ext>
            </a:extLst>
          </p:cNvPr>
          <p:cNvSpPr txBox="1"/>
          <p:nvPr/>
        </p:nvSpPr>
        <p:spPr>
          <a:xfrm>
            <a:off x="449194" y="3589101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A08 Limited budget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51" name="Таблиця 50">
            <a:extLst>
              <a:ext uri="{FF2B5EF4-FFF2-40B4-BE49-F238E27FC236}">
                <a16:creationId xmlns:a16="http://schemas.microsoft.com/office/drawing/2014/main" id="{8CA85056-3A02-4225-9662-91ED39916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48536"/>
              </p:ext>
            </p:extLst>
          </p:nvPr>
        </p:nvGraphicFramePr>
        <p:xfrm>
          <a:off x="529392" y="4349202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A08-6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#TheDonationMap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Havas Digital Kyiv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UNITED24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0EF6E1B-E6EC-48CE-BFD5-DAF9F26E0FD6}"/>
              </a:ext>
            </a:extLst>
          </p:cNvPr>
          <p:cNvSpPr txBox="1"/>
          <p:nvPr/>
        </p:nvSpPr>
        <p:spPr>
          <a:xfrm>
            <a:off x="452743" y="396892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 </a:t>
            </a:r>
          </a:p>
        </p:txBody>
      </p: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A585F0DD-794F-422C-9695-709F77CAE121}"/>
              </a:ext>
            </a:extLst>
          </p:cNvPr>
          <p:cNvCxnSpPr/>
          <p:nvPr/>
        </p:nvCxnSpPr>
        <p:spPr>
          <a:xfrm>
            <a:off x="529392" y="4322863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5788997-3FBF-4284-9B6C-4EE64C7CDEF3}"/>
              </a:ext>
            </a:extLst>
          </p:cNvPr>
          <p:cNvSpPr txBox="1"/>
          <p:nvPr/>
        </p:nvSpPr>
        <p:spPr>
          <a:xfrm>
            <a:off x="449194" y="7238057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A10 Performance Marketing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EF6AFD-E75C-43FE-BCBE-6C73097A8271}"/>
              </a:ext>
            </a:extLst>
          </p:cNvPr>
          <p:cNvSpPr txBox="1"/>
          <p:nvPr/>
        </p:nvSpPr>
        <p:spPr>
          <a:xfrm>
            <a:off x="452743" y="7617876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   </a:t>
            </a:r>
          </a:p>
        </p:txBody>
      </p: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17F7530E-D519-4E88-9B5B-292A5EA21E51}"/>
              </a:ext>
            </a:extLst>
          </p:cNvPr>
          <p:cNvCxnSpPr/>
          <p:nvPr/>
        </p:nvCxnSpPr>
        <p:spPr>
          <a:xfrm>
            <a:off x="540013" y="7998158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Таблиця 32">
            <a:extLst>
              <a:ext uri="{FF2B5EF4-FFF2-40B4-BE49-F238E27FC236}">
                <a16:creationId xmlns:a16="http://schemas.microsoft.com/office/drawing/2014/main" id="{B41FD5EA-3A35-4310-A56E-B53A9506E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88655"/>
              </p:ext>
            </p:extLst>
          </p:nvPr>
        </p:nvGraphicFramePr>
        <p:xfrm>
          <a:off x="496735" y="5202566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A08-2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Hidden genocide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isobar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E4B662B-7C46-4B1C-B0D1-EB6B95D35D36}"/>
              </a:ext>
            </a:extLst>
          </p:cNvPr>
          <p:cNvSpPr txBox="1"/>
          <p:nvPr/>
        </p:nvSpPr>
        <p:spPr>
          <a:xfrm>
            <a:off x="420086" y="4822284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</a:p>
        </p:txBody>
      </p: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14349DD1-78CD-4790-9BA6-44B4C62F3558}"/>
              </a:ext>
            </a:extLst>
          </p:cNvPr>
          <p:cNvCxnSpPr/>
          <p:nvPr/>
        </p:nvCxnSpPr>
        <p:spPr>
          <a:xfrm>
            <a:off x="496735" y="5176227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A998D10-10CB-4EB3-A220-E7CEB55CF32C}"/>
              </a:ext>
            </a:extLst>
          </p:cNvPr>
          <p:cNvSpPr txBox="1"/>
          <p:nvPr/>
        </p:nvSpPr>
        <p:spPr>
          <a:xfrm>
            <a:off x="420086" y="568314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0" name="Таблиця 39">
            <a:extLst>
              <a:ext uri="{FF2B5EF4-FFF2-40B4-BE49-F238E27FC236}">
                <a16:creationId xmlns:a16="http://schemas.microsoft.com/office/drawing/2014/main" id="{72C287D7-4743-4FF8-8E4C-5E930C3A2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51506"/>
              </p:ext>
            </p:extLst>
          </p:nvPr>
        </p:nvGraphicFramePr>
        <p:xfrm>
          <a:off x="529392" y="6122075"/>
          <a:ext cx="5767720" cy="77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The first social AI movie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 Ukraine: "My Power"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ІАВ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387287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A0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-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Unbreakable Ukrainian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Moms Manifesto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VIVID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0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Social project, MASHA FUND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63053"/>
                  </a:ext>
                </a:extLst>
              </a:tr>
            </a:tbl>
          </a:graphicData>
        </a:graphic>
      </p:graphicFrame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D5BAF7D7-5855-417A-8897-78A2F8E67568}"/>
              </a:ext>
            </a:extLst>
          </p:cNvPr>
          <p:cNvCxnSpPr/>
          <p:nvPr/>
        </p:nvCxnSpPr>
        <p:spPr>
          <a:xfrm>
            <a:off x="529392" y="6095736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Таблиця 41">
            <a:extLst>
              <a:ext uri="{FF2B5EF4-FFF2-40B4-BE49-F238E27FC236}">
                <a16:creationId xmlns:a16="http://schemas.microsoft.com/office/drawing/2014/main" id="{7C1C69FF-3204-45AD-BA41-0837B254C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02698"/>
              </p:ext>
            </p:extLst>
          </p:nvPr>
        </p:nvGraphicFramePr>
        <p:xfrm>
          <a:off x="525844" y="8139944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A10-7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COMFY. How to increase the number of transactions in the app by 200%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Netpeak Agencies Group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COMFY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D152BFE4-2B17-4E6D-B577-06D86C1B8E4D}"/>
              </a:ext>
            </a:extLst>
          </p:cNvPr>
          <p:cNvSpPr txBox="1"/>
          <p:nvPr/>
        </p:nvSpPr>
        <p:spPr>
          <a:xfrm>
            <a:off x="357754" y="8731577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A11 Public service, non-profit campaigning and CSR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F9C509-E16F-4048-9112-B6B8BA797389}"/>
              </a:ext>
            </a:extLst>
          </p:cNvPr>
          <p:cNvSpPr txBox="1"/>
          <p:nvPr/>
        </p:nvSpPr>
        <p:spPr>
          <a:xfrm>
            <a:off x="361303" y="9111396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    </a:t>
            </a:r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AFE1620F-6570-4A7C-B13F-E9B04330D007}"/>
              </a:ext>
            </a:extLst>
          </p:cNvPr>
          <p:cNvCxnSpPr/>
          <p:nvPr/>
        </p:nvCxnSpPr>
        <p:spPr>
          <a:xfrm>
            <a:off x="448573" y="9491678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Таблиця 57">
            <a:extLst>
              <a:ext uri="{FF2B5EF4-FFF2-40B4-BE49-F238E27FC236}">
                <a16:creationId xmlns:a16="http://schemas.microsoft.com/office/drawing/2014/main" id="{6F3EA56A-501D-4825-96BB-1D7536F1D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01857"/>
              </p:ext>
            </p:extLst>
          </p:nvPr>
        </p:nvGraphicFramePr>
        <p:xfrm>
          <a:off x="434404" y="9633464"/>
          <a:ext cx="57677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A11-2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"Tell the Truth" campaign for the Ministry of Justice of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Sasquatch Digital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Ministry of Justice of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A11-3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WikiTruth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Publicis Groupe Content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Ukrainian Witness NGO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386302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B7015FA3-E3C1-4ECB-B2D7-CECB85DC2F4A}"/>
              </a:ext>
            </a:extLst>
          </p:cNvPr>
          <p:cNvSpPr txBox="1"/>
          <p:nvPr/>
        </p:nvSpPr>
        <p:spPr>
          <a:xfrm>
            <a:off x="343886" y="10425751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60" name="Таблиця 59">
            <a:extLst>
              <a:ext uri="{FF2B5EF4-FFF2-40B4-BE49-F238E27FC236}">
                <a16:creationId xmlns:a16="http://schemas.microsoft.com/office/drawing/2014/main" id="{69A3B59C-2BBB-4422-ACFF-F60239257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57062"/>
              </p:ext>
            </p:extLst>
          </p:nvPr>
        </p:nvGraphicFramePr>
        <p:xfrm>
          <a:off x="453192" y="10897001"/>
          <a:ext cx="5767720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A11-5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Marketing for victory: how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Inweb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helps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ukrainian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nonprofits increase awareness and attract donors through digital advertising tools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Inweb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Inweb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9183240A-BA35-461C-9D7D-CB5105AF2C50}"/>
              </a:ext>
            </a:extLst>
          </p:cNvPr>
          <p:cNvCxnSpPr/>
          <p:nvPr/>
        </p:nvCxnSpPr>
        <p:spPr>
          <a:xfrm>
            <a:off x="453192" y="10838347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FC29C7A-49F1-4C86-B9FD-A44A046B7462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A </a:t>
            </a:r>
            <a:r>
              <a:rPr lang="uk-UA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–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GENERAL DIGITAL DIRECTIONS</a:t>
            </a:r>
            <a:r>
              <a:rPr lang="en-US" sz="2200" b="1" dirty="0"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uk-UA" sz="2200" b="1" dirty="0">
              <a:latin typeface="Neutral Face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7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80025"/>
              </p:ext>
            </p:extLst>
          </p:nvPr>
        </p:nvGraphicFramePr>
        <p:xfrm>
          <a:off x="590550" y="2289133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A12-1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Kyivstar - Keep calm can carry on Big Data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Starcom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Kyivstar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8A0B4E-1C72-AD33-F931-C0BDDF799AD9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A </a:t>
            </a:r>
            <a:r>
              <a:rPr lang="uk-UA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–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GENERAL DIGITAL DIRECTIONS</a:t>
            </a:r>
            <a:r>
              <a:rPr lang="en-US" sz="2200" b="1" dirty="0"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uk-UA" sz="2200" b="1" dirty="0">
              <a:latin typeface="Neutral Face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1908849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2262792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Таблиця 35">
            <a:extLst>
              <a:ext uri="{FF2B5EF4-FFF2-40B4-BE49-F238E27FC236}">
                <a16:creationId xmlns:a16="http://schemas.microsoft.com/office/drawing/2014/main" id="{6049008B-251A-D78A-798E-5DFCF9F2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9912"/>
              </p:ext>
            </p:extLst>
          </p:nvPr>
        </p:nvGraphicFramePr>
        <p:xfrm>
          <a:off x="587011" y="8529458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A15-1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GIVE LIGHT TO CHILDREN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Rockets. Growth R&amp;D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PRIVATBANK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6E7344A8-777E-9EB9-EEB7-156E38F2D47E}"/>
              </a:ext>
            </a:extLst>
          </p:cNvPr>
          <p:cNvSpPr txBox="1"/>
          <p:nvPr/>
        </p:nvSpPr>
        <p:spPr>
          <a:xfrm>
            <a:off x="510362" y="8149176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C5B2DFAA-1941-A68E-D4D1-C26A68CAC845}"/>
              </a:ext>
            </a:extLst>
          </p:cNvPr>
          <p:cNvCxnSpPr/>
          <p:nvPr/>
        </p:nvCxnSpPr>
        <p:spPr>
          <a:xfrm>
            <a:off x="587011" y="8503119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Таблиця 38">
            <a:extLst>
              <a:ext uri="{FF2B5EF4-FFF2-40B4-BE49-F238E27FC236}">
                <a16:creationId xmlns:a16="http://schemas.microsoft.com/office/drawing/2014/main" id="{AD507395-95B9-A110-8761-42E706009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95921"/>
              </p:ext>
            </p:extLst>
          </p:nvPr>
        </p:nvGraphicFramePr>
        <p:xfrm>
          <a:off x="594098" y="5293567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A13-1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Doner that's safe to eat!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MixDigital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Doner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Market / MHP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FFA98B1D-9C91-6FF3-DCEC-4C79DD5423A0}"/>
              </a:ext>
            </a:extLst>
          </p:cNvPr>
          <p:cNvSpPr txBox="1"/>
          <p:nvPr/>
        </p:nvSpPr>
        <p:spPr>
          <a:xfrm>
            <a:off x="517449" y="4913285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en-US" sz="170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C0148BCF-7FA3-F545-E479-E51A84EE4DE3}"/>
              </a:ext>
            </a:extLst>
          </p:cNvPr>
          <p:cNvCxnSpPr/>
          <p:nvPr/>
        </p:nvCxnSpPr>
        <p:spPr>
          <a:xfrm>
            <a:off x="594098" y="5267228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3900" y="122304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A12 Cross-platform campaign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6" name="Таблиця 45">
            <a:extLst>
              <a:ext uri="{FF2B5EF4-FFF2-40B4-BE49-F238E27FC236}">
                <a16:creationId xmlns:a16="http://schemas.microsoft.com/office/drawing/2014/main" id="{A1FFB30F-FDE8-4B4C-84B2-6CB81B87E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02043"/>
              </p:ext>
            </p:extLst>
          </p:nvPr>
        </p:nvGraphicFramePr>
        <p:xfrm>
          <a:off x="582083" y="3296667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A12-3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Doner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that's safe to eat!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MixDigital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Doner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Market / MHP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304BD18C-3E61-49F3-AD13-5976E681D209}"/>
              </a:ext>
            </a:extLst>
          </p:cNvPr>
          <p:cNvSpPr txBox="1"/>
          <p:nvPr/>
        </p:nvSpPr>
        <p:spPr>
          <a:xfrm>
            <a:off x="505434" y="2916383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918345D8-09C8-4107-84B7-573728178DBD}"/>
              </a:ext>
            </a:extLst>
          </p:cNvPr>
          <p:cNvCxnSpPr/>
          <p:nvPr/>
        </p:nvCxnSpPr>
        <p:spPr>
          <a:xfrm>
            <a:off x="582083" y="3270326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66B1D3-A83F-4574-9D6A-724E89F7BD56}"/>
              </a:ext>
            </a:extLst>
          </p:cNvPr>
          <p:cNvSpPr txBox="1"/>
          <p:nvPr/>
        </p:nvSpPr>
        <p:spPr>
          <a:xfrm>
            <a:off x="481105" y="4141798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A13 Information campaign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20" name="Таблиця 19">
            <a:extLst>
              <a:ext uri="{FF2B5EF4-FFF2-40B4-BE49-F238E27FC236}">
                <a16:creationId xmlns:a16="http://schemas.microsoft.com/office/drawing/2014/main" id="{9FE677ED-02ED-47AF-9152-7BA8FF2D6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25758"/>
              </p:ext>
            </p:extLst>
          </p:nvPr>
        </p:nvGraphicFramePr>
        <p:xfrm>
          <a:off x="549726" y="6823350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A14-5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HELPLINE FOR MEN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Moko digital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UNFPA Ukraine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11CAD63-3F12-415B-B907-06836E733909}"/>
              </a:ext>
            </a:extLst>
          </p:cNvPr>
          <p:cNvSpPr txBox="1"/>
          <p:nvPr/>
        </p:nvSpPr>
        <p:spPr>
          <a:xfrm>
            <a:off x="473077" y="6443068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  <a:endParaRPr lang="en-US" sz="170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A54AE4AE-D5EC-43C0-B4D9-221C3DF3DF24}"/>
              </a:ext>
            </a:extLst>
          </p:cNvPr>
          <p:cNvCxnSpPr/>
          <p:nvPr/>
        </p:nvCxnSpPr>
        <p:spPr>
          <a:xfrm>
            <a:off x="549726" y="6797011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CC233C-9AF7-4C49-A040-86752D702CF5}"/>
              </a:ext>
            </a:extLst>
          </p:cNvPr>
          <p:cNvSpPr txBox="1"/>
          <p:nvPr/>
        </p:nvSpPr>
        <p:spPr>
          <a:xfrm>
            <a:off x="436733" y="6018824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A14 Direct response / lead generation campaign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ACF076-4CD6-4947-8D8E-14059735994F}"/>
              </a:ext>
            </a:extLst>
          </p:cNvPr>
          <p:cNvSpPr txBox="1"/>
          <p:nvPr/>
        </p:nvSpPr>
        <p:spPr>
          <a:xfrm>
            <a:off x="484959" y="774537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A15 Video advertising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25" name="Таблиця 24">
            <a:extLst>
              <a:ext uri="{FF2B5EF4-FFF2-40B4-BE49-F238E27FC236}">
                <a16:creationId xmlns:a16="http://schemas.microsoft.com/office/drawing/2014/main" id="{11958FAC-A88A-4BF0-B66C-2445F5DC9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86281"/>
              </p:ext>
            </p:extLst>
          </p:nvPr>
        </p:nvGraphicFramePr>
        <p:xfrm>
          <a:off x="577365" y="9920350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A17-3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COMFY. How to increase the number of transactions in the app by 200%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Netpeak Agencies Group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COMFY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542FAD2-8D3B-4C21-9535-CB267C877815}"/>
              </a:ext>
            </a:extLst>
          </p:cNvPr>
          <p:cNvSpPr txBox="1"/>
          <p:nvPr/>
        </p:nvSpPr>
        <p:spPr>
          <a:xfrm>
            <a:off x="500716" y="9540068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1DFB3CF3-7360-496F-A769-16D7CD271D0F}"/>
              </a:ext>
            </a:extLst>
          </p:cNvPr>
          <p:cNvCxnSpPr/>
          <p:nvPr/>
        </p:nvCxnSpPr>
        <p:spPr>
          <a:xfrm>
            <a:off x="577365" y="9894011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8DCD489-8B96-49A3-A8FF-0C36A904D069}"/>
              </a:ext>
            </a:extLst>
          </p:cNvPr>
          <p:cNvSpPr txBox="1"/>
          <p:nvPr/>
        </p:nvSpPr>
        <p:spPr>
          <a:xfrm>
            <a:off x="475313" y="9136271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A17 Performance/Data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2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39078"/>
              </p:ext>
            </p:extLst>
          </p:nvPr>
        </p:nvGraphicFramePr>
        <p:xfrm>
          <a:off x="590550" y="2151973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A18-6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Avrora.ua: performance marketing in the Kaizen style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iProspect Ukraine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Avrora.ua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8A0B4E-1C72-AD33-F931-C0BDDF799AD9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A </a:t>
            </a:r>
            <a:r>
              <a:rPr lang="uk-UA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–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GENERAL DIGITAL DIRECTIONS</a:t>
            </a:r>
            <a:r>
              <a:rPr lang="en-US" sz="2200" b="1" dirty="0"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uk-UA" sz="2200" b="1" dirty="0">
              <a:latin typeface="Neutral Face" pitchFamily="50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1771689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2125632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Таблиця 38">
            <a:extLst>
              <a:ext uri="{FF2B5EF4-FFF2-40B4-BE49-F238E27FC236}">
                <a16:creationId xmlns:a16="http://schemas.microsoft.com/office/drawing/2014/main" id="{AD507395-95B9-A110-8761-42E706009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834776"/>
              </p:ext>
            </p:extLst>
          </p:nvPr>
        </p:nvGraphicFramePr>
        <p:xfrm>
          <a:off x="594098" y="5293567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A19-1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Lullabies from the Baby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Moko digital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Malyutka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FFA98B1D-9C91-6FF3-DCEC-4C79DD5423A0}"/>
              </a:ext>
            </a:extLst>
          </p:cNvPr>
          <p:cNvSpPr txBox="1"/>
          <p:nvPr/>
        </p:nvSpPr>
        <p:spPr>
          <a:xfrm>
            <a:off x="517449" y="4913285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Gold </a:t>
            </a:r>
            <a:endParaRPr lang="en-US" sz="170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C0148BCF-7FA3-F545-E479-E51A84EE4DE3}"/>
              </a:ext>
            </a:extLst>
          </p:cNvPr>
          <p:cNvCxnSpPr/>
          <p:nvPr/>
        </p:nvCxnSpPr>
        <p:spPr>
          <a:xfrm>
            <a:off x="594098" y="5267228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3900" y="122304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A18 Effective campaign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6" name="Таблиця 45">
            <a:extLst>
              <a:ext uri="{FF2B5EF4-FFF2-40B4-BE49-F238E27FC236}">
                <a16:creationId xmlns:a16="http://schemas.microsoft.com/office/drawing/2014/main" id="{A1FFB30F-FDE8-4B4C-84B2-6CB81B87E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18698"/>
              </p:ext>
            </p:extLst>
          </p:nvPr>
        </p:nvGraphicFramePr>
        <p:xfrm>
          <a:off x="582083" y="3144267"/>
          <a:ext cx="57677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A18-4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Calm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NCG DIEVO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FUIB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A18-5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Philips AquaPlus. Long Journey Campaign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OMD Optimum Media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Philips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88682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304BD18C-3E61-49F3-AD13-5976E681D209}"/>
              </a:ext>
            </a:extLst>
          </p:cNvPr>
          <p:cNvSpPr txBox="1"/>
          <p:nvPr/>
        </p:nvSpPr>
        <p:spPr>
          <a:xfrm>
            <a:off x="505434" y="2763983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918345D8-09C8-4107-84B7-573728178DBD}"/>
              </a:ext>
            </a:extLst>
          </p:cNvPr>
          <p:cNvCxnSpPr/>
          <p:nvPr/>
        </p:nvCxnSpPr>
        <p:spPr>
          <a:xfrm>
            <a:off x="582083" y="3117926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66B1D3-A83F-4574-9D6A-724E89F7BD56}"/>
              </a:ext>
            </a:extLst>
          </p:cNvPr>
          <p:cNvSpPr txBox="1"/>
          <p:nvPr/>
        </p:nvSpPr>
        <p:spPr>
          <a:xfrm>
            <a:off x="481105" y="4141798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A19 Digital audio advertising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20" name="Таблиця 19">
            <a:extLst>
              <a:ext uri="{FF2B5EF4-FFF2-40B4-BE49-F238E27FC236}">
                <a16:creationId xmlns:a16="http://schemas.microsoft.com/office/drawing/2014/main" id="{9FE677ED-02ED-47AF-9152-7BA8FF2D6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16700"/>
              </p:ext>
            </p:extLst>
          </p:nvPr>
        </p:nvGraphicFramePr>
        <p:xfrm>
          <a:off x="549726" y="6823350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A21-3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HELPLINE FOR MEN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Moko digital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UNFPA Ukraine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11CAD63-3F12-415B-B907-06836E733909}"/>
              </a:ext>
            </a:extLst>
          </p:cNvPr>
          <p:cNvSpPr txBox="1"/>
          <p:nvPr/>
        </p:nvSpPr>
        <p:spPr>
          <a:xfrm>
            <a:off x="473077" y="6443068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Best of contest</a:t>
            </a:r>
            <a:endParaRPr lang="en-US" sz="170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A54AE4AE-D5EC-43C0-B4D9-221C3DF3DF24}"/>
              </a:ext>
            </a:extLst>
          </p:cNvPr>
          <p:cNvCxnSpPr/>
          <p:nvPr/>
        </p:nvCxnSpPr>
        <p:spPr>
          <a:xfrm>
            <a:off x="549726" y="6797011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CC233C-9AF7-4C49-A040-86752D702CF5}"/>
              </a:ext>
            </a:extLst>
          </p:cNvPr>
          <p:cNvSpPr txBox="1"/>
          <p:nvPr/>
        </p:nvSpPr>
        <p:spPr>
          <a:xfrm>
            <a:off x="436733" y="6018824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A21 Native advertising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25" name="Таблиця 24">
            <a:extLst>
              <a:ext uri="{FF2B5EF4-FFF2-40B4-BE49-F238E27FC236}">
                <a16:creationId xmlns:a16="http://schemas.microsoft.com/office/drawing/2014/main" id="{11958FAC-A88A-4BF0-B66C-2445F5DC9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95097"/>
              </p:ext>
            </p:extLst>
          </p:nvPr>
        </p:nvGraphicFramePr>
        <p:xfrm>
          <a:off x="577365" y="9688857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A23-1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The first social AI movie in Ukraine: "My Power"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IAB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542FAD2-8D3B-4C21-9535-CB267C877815}"/>
              </a:ext>
            </a:extLst>
          </p:cNvPr>
          <p:cNvSpPr txBox="1"/>
          <p:nvPr/>
        </p:nvSpPr>
        <p:spPr>
          <a:xfrm>
            <a:off x="500716" y="9308575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1DFB3CF3-7360-496F-A769-16D7CD271D0F}"/>
              </a:ext>
            </a:extLst>
          </p:cNvPr>
          <p:cNvCxnSpPr/>
          <p:nvPr/>
        </p:nvCxnSpPr>
        <p:spPr>
          <a:xfrm>
            <a:off x="577365" y="9662518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8DCD489-8B96-49A3-A8FF-0C36A904D069}"/>
              </a:ext>
            </a:extLst>
          </p:cNvPr>
          <p:cNvSpPr txBox="1"/>
          <p:nvPr/>
        </p:nvSpPr>
        <p:spPr>
          <a:xfrm>
            <a:off x="426112" y="8510889"/>
            <a:ext cx="5767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A23 Virtual and augmented reality or other new technologies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29" name="Таблиця 28">
            <a:extLst>
              <a:ext uri="{FF2B5EF4-FFF2-40B4-BE49-F238E27FC236}">
                <a16:creationId xmlns:a16="http://schemas.microsoft.com/office/drawing/2014/main" id="{82E90372-55DD-453E-A78C-012679BE5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24933"/>
              </p:ext>
            </p:extLst>
          </p:nvPr>
        </p:nvGraphicFramePr>
        <p:xfrm>
          <a:off x="516931" y="7866999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A21-1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Hidden genocide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isobar ukraine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8B700CD-AC5E-4803-8BCB-3D39CC4FDCCB}"/>
              </a:ext>
            </a:extLst>
          </p:cNvPr>
          <p:cNvSpPr txBox="1"/>
          <p:nvPr/>
        </p:nvSpPr>
        <p:spPr>
          <a:xfrm>
            <a:off x="440282" y="7486717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 </a:t>
            </a:r>
          </a:p>
        </p:txBody>
      </p: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95342AD3-191D-4A99-B35F-A631698014D8}"/>
              </a:ext>
            </a:extLst>
          </p:cNvPr>
          <p:cNvCxnSpPr/>
          <p:nvPr/>
        </p:nvCxnSpPr>
        <p:spPr>
          <a:xfrm>
            <a:off x="516931" y="7840660"/>
            <a:ext cx="5676900" cy="0"/>
          </a:xfrm>
          <a:prstGeom prst="line">
            <a:avLst/>
          </a:prstGeom>
          <a:ln>
            <a:solidFill>
              <a:srgbClr val="0B1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89894"/>
              </p:ext>
            </p:extLst>
          </p:nvPr>
        </p:nvGraphicFramePr>
        <p:xfrm>
          <a:off x="590550" y="2254006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B03-2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Ukraine House Davos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DL agency (Tanasov Group)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Ukraine House Davos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8A0B4E-1C72-AD33-F931-C0BDDF799AD9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B - SITES, APPLICATIONS, MESSENGERS</a:t>
            </a:r>
            <a:endParaRPr lang="uk-UA" sz="22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1873722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2227665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3900" y="1514803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B03 Website. UI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63BA1F-CF6F-4AF9-8890-124C2AAC1A75}"/>
              </a:ext>
            </a:extLst>
          </p:cNvPr>
          <p:cNvSpPr txBox="1"/>
          <p:nvPr/>
        </p:nvSpPr>
        <p:spPr>
          <a:xfrm>
            <a:off x="513900" y="2770054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B04 Website. UX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51" name="Таблиця 50">
            <a:extLst>
              <a:ext uri="{FF2B5EF4-FFF2-40B4-BE49-F238E27FC236}">
                <a16:creationId xmlns:a16="http://schemas.microsoft.com/office/drawing/2014/main" id="{8CA85056-3A02-4225-9662-91ED39916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74521"/>
              </p:ext>
            </p:extLst>
          </p:nvPr>
        </p:nvGraphicFramePr>
        <p:xfrm>
          <a:off x="594098" y="3530155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B04-1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Apollo next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DL agency (Tanasov Group)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Apollo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0EF6E1B-E6EC-48CE-BFD5-DAF9F26E0FD6}"/>
              </a:ext>
            </a:extLst>
          </p:cNvPr>
          <p:cNvSpPr txBox="1"/>
          <p:nvPr/>
        </p:nvSpPr>
        <p:spPr>
          <a:xfrm>
            <a:off x="517449" y="3149873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A585F0DD-794F-422C-9695-709F77CAE121}"/>
              </a:ext>
            </a:extLst>
          </p:cNvPr>
          <p:cNvCxnSpPr/>
          <p:nvPr/>
        </p:nvCxnSpPr>
        <p:spPr>
          <a:xfrm>
            <a:off x="594098" y="3503816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2763242-CB06-4ED7-A34D-A3978C975A14}"/>
              </a:ext>
            </a:extLst>
          </p:cNvPr>
          <p:cNvSpPr txBox="1"/>
          <p:nvPr/>
        </p:nvSpPr>
        <p:spPr>
          <a:xfrm>
            <a:off x="448941" y="4261302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B06 Mobile application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42AFE08E-895D-4E67-9780-AB71CC848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44953"/>
              </p:ext>
            </p:extLst>
          </p:nvPr>
        </p:nvGraphicFramePr>
        <p:xfrm>
          <a:off x="529139" y="5021403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B06-1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FISHKOGRAI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Програма лояльності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Fishka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Fishka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2686DD6-1FC3-4B57-99B4-7611818A08BC}"/>
              </a:ext>
            </a:extLst>
          </p:cNvPr>
          <p:cNvSpPr txBox="1"/>
          <p:nvPr/>
        </p:nvSpPr>
        <p:spPr>
          <a:xfrm>
            <a:off x="452490" y="4641121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Gold</a:t>
            </a:r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3A7227E1-CE1D-4FA2-BC0C-7FF8B42527CF}"/>
              </a:ext>
            </a:extLst>
          </p:cNvPr>
          <p:cNvCxnSpPr/>
          <p:nvPr/>
        </p:nvCxnSpPr>
        <p:spPr>
          <a:xfrm>
            <a:off x="529139" y="4995064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3719C9-B89A-4D83-A640-0F84C089C12F}"/>
              </a:ext>
            </a:extLst>
          </p:cNvPr>
          <p:cNvSpPr txBox="1"/>
          <p:nvPr/>
        </p:nvSpPr>
        <p:spPr>
          <a:xfrm>
            <a:off x="499731" y="658699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C03 AdTech Innovation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1" name="Таблиця 40">
            <a:extLst>
              <a:ext uri="{FF2B5EF4-FFF2-40B4-BE49-F238E27FC236}">
                <a16:creationId xmlns:a16="http://schemas.microsoft.com/office/drawing/2014/main" id="{986226F9-C1CE-4E83-9461-22C5D6A8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23127"/>
              </p:ext>
            </p:extLst>
          </p:nvPr>
        </p:nvGraphicFramePr>
        <p:xfrm>
          <a:off x="579929" y="7347100"/>
          <a:ext cx="5767720" cy="51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C03-3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100,000 new ad groups in 3 hours. Or how we helped Concert.ua conquer search advertising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Promodo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Concert.ua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6C67696-B342-4AB6-ABEF-ABCDCB81280F}"/>
              </a:ext>
            </a:extLst>
          </p:cNvPr>
          <p:cNvSpPr txBox="1"/>
          <p:nvPr/>
        </p:nvSpPr>
        <p:spPr>
          <a:xfrm>
            <a:off x="503280" y="6966818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CF868DF8-DB34-4A4D-97FD-430CBE8661DE}"/>
              </a:ext>
            </a:extLst>
          </p:cNvPr>
          <p:cNvCxnSpPr/>
          <p:nvPr/>
        </p:nvCxnSpPr>
        <p:spPr>
          <a:xfrm>
            <a:off x="579929" y="7320761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4C9ECAA-65E6-42AE-ABDF-B2C4C16E3DE9}"/>
              </a:ext>
            </a:extLst>
          </p:cNvPr>
          <p:cNvSpPr txBox="1"/>
          <p:nvPr/>
        </p:nvSpPr>
        <p:spPr>
          <a:xfrm>
            <a:off x="499731" y="8118387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C05 Non-Profit AdTech Campaign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9" name="Таблиця 48">
            <a:extLst>
              <a:ext uri="{FF2B5EF4-FFF2-40B4-BE49-F238E27FC236}">
                <a16:creationId xmlns:a16="http://schemas.microsoft.com/office/drawing/2014/main" id="{F1EA974A-2E74-4A1A-B9E4-D6B95C2E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69131"/>
              </p:ext>
            </p:extLst>
          </p:nvPr>
        </p:nvGraphicFramePr>
        <p:xfrm>
          <a:off x="579929" y="8878488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C05-1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#TheDonationMap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Havas Digital Kyiv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UNITED24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27F09690-C26F-4AC8-8777-BB59725DBE89}"/>
              </a:ext>
            </a:extLst>
          </p:cNvPr>
          <p:cNvSpPr txBox="1"/>
          <p:nvPr/>
        </p:nvSpPr>
        <p:spPr>
          <a:xfrm>
            <a:off x="503280" y="8498206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AAA78584-C973-49A9-ABAA-580E8E4D8741}"/>
              </a:ext>
            </a:extLst>
          </p:cNvPr>
          <p:cNvCxnSpPr/>
          <p:nvPr/>
        </p:nvCxnSpPr>
        <p:spPr>
          <a:xfrm>
            <a:off x="579929" y="8852149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71F7AC3-C363-47A4-9A18-25C792C8CA96}"/>
              </a:ext>
            </a:extLst>
          </p:cNvPr>
          <p:cNvSpPr txBox="1"/>
          <p:nvPr/>
        </p:nvSpPr>
        <p:spPr>
          <a:xfrm>
            <a:off x="489110" y="9499661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C08 Best Usage of Technology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61" name="Таблиця 60">
            <a:extLst>
              <a:ext uri="{FF2B5EF4-FFF2-40B4-BE49-F238E27FC236}">
                <a16:creationId xmlns:a16="http://schemas.microsoft.com/office/drawing/2014/main" id="{AB8BEEA9-D043-4C49-B43F-16B170338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45218"/>
              </p:ext>
            </p:extLst>
          </p:nvPr>
        </p:nvGraphicFramePr>
        <p:xfrm>
          <a:off x="569308" y="10259762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C08-2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How to increase sales for the largest bank in the country using SEO AI?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Performics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PrivatBank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C00669DC-C475-4FDF-8BB1-D77C8299C3AE}"/>
              </a:ext>
            </a:extLst>
          </p:cNvPr>
          <p:cNvSpPr txBox="1"/>
          <p:nvPr/>
        </p:nvSpPr>
        <p:spPr>
          <a:xfrm>
            <a:off x="492659" y="987948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DB6CAD29-5946-4C0D-8049-C3B5547820D8}"/>
              </a:ext>
            </a:extLst>
          </p:cNvPr>
          <p:cNvCxnSpPr/>
          <p:nvPr/>
        </p:nvCxnSpPr>
        <p:spPr>
          <a:xfrm>
            <a:off x="569308" y="10233423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AC1A6AD-0C09-4FA8-B800-D9C3F92E0FBB}"/>
              </a:ext>
            </a:extLst>
          </p:cNvPr>
          <p:cNvSpPr txBox="1"/>
          <p:nvPr/>
        </p:nvSpPr>
        <p:spPr>
          <a:xfrm>
            <a:off x="448941" y="5707926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C -  AdTech AND TECHNOLOGY TOOLS</a:t>
            </a:r>
            <a:endParaRPr lang="uk-UA" sz="22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4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8804"/>
              </p:ext>
            </p:extLst>
          </p:nvPr>
        </p:nvGraphicFramePr>
        <p:xfrm>
          <a:off x="590550" y="2171950"/>
          <a:ext cx="5767720" cy="51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C09-1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NON STOP S.T.A.L.K.E.R. UNIFY THE WORLDS: DIGITAL MEETS THE REALITY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Havas Media Ukraine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Products Group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8A0B4E-1C72-AD33-F931-C0BDDF799AD9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Neutral Face" pitchFamily="50" charset="0"/>
                <a:ea typeface="Arimo" panose="020B0604020202020204" pitchFamily="34" charset="0"/>
                <a:cs typeface="Arimo" panose="020B0604020202020204" pitchFamily="34" charset="0"/>
              </a:rPr>
              <a:t>C -  AdTech AND TECHNOLOGY TOOLS</a:t>
            </a:r>
            <a:endParaRPr lang="uk-UA" sz="22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1761186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2115129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0362" y="1371850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C09 Best Usage of DOOH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63BA1F-CF6F-4AF9-8890-124C2AAC1A75}"/>
              </a:ext>
            </a:extLst>
          </p:cNvPr>
          <p:cNvSpPr txBox="1"/>
          <p:nvPr/>
        </p:nvSpPr>
        <p:spPr>
          <a:xfrm>
            <a:off x="513900" y="2842310"/>
            <a:ext cx="607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C11 Best Usage of Tech Tools for Nonprofit Organizations </a:t>
            </a:r>
            <a:endParaRPr lang="uk-UA" dirty="0"/>
          </a:p>
        </p:txBody>
      </p:sp>
      <p:graphicFrame>
        <p:nvGraphicFramePr>
          <p:cNvPr id="51" name="Таблиця 50">
            <a:extLst>
              <a:ext uri="{FF2B5EF4-FFF2-40B4-BE49-F238E27FC236}">
                <a16:creationId xmlns:a16="http://schemas.microsoft.com/office/drawing/2014/main" id="{8CA85056-3A02-4225-9662-91ED39916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59344"/>
              </p:ext>
            </p:extLst>
          </p:nvPr>
        </p:nvGraphicFramePr>
        <p:xfrm>
          <a:off x="594098" y="3949736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C11-1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#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TheDonationMap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Havas Digital Kyiv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UNITED24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0EF6E1B-E6EC-48CE-BFD5-DAF9F26E0FD6}"/>
              </a:ext>
            </a:extLst>
          </p:cNvPr>
          <p:cNvSpPr txBox="1"/>
          <p:nvPr/>
        </p:nvSpPr>
        <p:spPr>
          <a:xfrm>
            <a:off x="517449" y="3569454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</a:t>
            </a:r>
          </a:p>
        </p:txBody>
      </p: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A585F0DD-794F-422C-9695-709F77CAE121}"/>
              </a:ext>
            </a:extLst>
          </p:cNvPr>
          <p:cNvCxnSpPr/>
          <p:nvPr/>
        </p:nvCxnSpPr>
        <p:spPr>
          <a:xfrm>
            <a:off x="594098" y="3923397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2763242-CB06-4ED7-A34D-A3978C975A14}"/>
              </a:ext>
            </a:extLst>
          </p:cNvPr>
          <p:cNvSpPr txBox="1"/>
          <p:nvPr/>
        </p:nvSpPr>
        <p:spPr>
          <a:xfrm>
            <a:off x="448941" y="4559030"/>
            <a:ext cx="576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C12 Marketing based on the data and accuracy </a:t>
            </a:r>
            <a:endParaRPr lang="uk-UA" dirty="0"/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42AFE08E-895D-4E67-9780-AB71CC848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7556"/>
              </p:ext>
            </p:extLst>
          </p:nvPr>
        </p:nvGraphicFramePr>
        <p:xfrm>
          <a:off x="529139" y="5319131"/>
          <a:ext cx="5767720" cy="51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C12-3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How to turn the eRetail Media market Black Box into effective Performance marketing?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Performics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Sandoz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2686DD6-1FC3-4B57-99B4-7611818A08BC}"/>
              </a:ext>
            </a:extLst>
          </p:cNvPr>
          <p:cNvSpPr txBox="1"/>
          <p:nvPr/>
        </p:nvSpPr>
        <p:spPr>
          <a:xfrm>
            <a:off x="452490" y="4938849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</a:t>
            </a:r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3A7227E1-CE1D-4FA2-BC0C-7FF8B42527CF}"/>
              </a:ext>
            </a:extLst>
          </p:cNvPr>
          <p:cNvCxnSpPr/>
          <p:nvPr/>
        </p:nvCxnSpPr>
        <p:spPr>
          <a:xfrm>
            <a:off x="529139" y="5292792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3719C9-B89A-4D83-A640-0F84C089C12F}"/>
              </a:ext>
            </a:extLst>
          </p:cNvPr>
          <p:cNvSpPr txBox="1"/>
          <p:nvPr/>
        </p:nvSpPr>
        <p:spPr>
          <a:xfrm>
            <a:off x="499731" y="6499960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D01 The best usage of native advertising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1" name="Таблиця 40">
            <a:extLst>
              <a:ext uri="{FF2B5EF4-FFF2-40B4-BE49-F238E27FC236}">
                <a16:creationId xmlns:a16="http://schemas.microsoft.com/office/drawing/2014/main" id="{986226F9-C1CE-4E83-9461-22C5D6A8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42615"/>
              </p:ext>
            </p:extLst>
          </p:nvPr>
        </p:nvGraphicFramePr>
        <p:xfrm>
          <a:off x="579929" y="7260061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D01-4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MORE TEA - MORE DRONES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Ukrainian Railways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6C67696-B342-4AB6-ABEF-ABCDCB81280F}"/>
              </a:ext>
            </a:extLst>
          </p:cNvPr>
          <p:cNvSpPr txBox="1"/>
          <p:nvPr/>
        </p:nvSpPr>
        <p:spPr>
          <a:xfrm>
            <a:off x="503280" y="6879779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CF868DF8-DB34-4A4D-97FD-430CBE8661DE}"/>
              </a:ext>
            </a:extLst>
          </p:cNvPr>
          <p:cNvCxnSpPr/>
          <p:nvPr/>
        </p:nvCxnSpPr>
        <p:spPr>
          <a:xfrm>
            <a:off x="579929" y="7233722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я 48">
            <a:extLst>
              <a:ext uri="{FF2B5EF4-FFF2-40B4-BE49-F238E27FC236}">
                <a16:creationId xmlns:a16="http://schemas.microsoft.com/office/drawing/2014/main" id="{F1EA974A-2E74-4A1A-B9E4-D6B95C2E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76074"/>
              </p:ext>
            </p:extLst>
          </p:nvPr>
        </p:nvGraphicFramePr>
        <p:xfrm>
          <a:off x="579929" y="8100438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D01-5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MILLION FOR DRONES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27F09690-C26F-4AC8-8777-BB59725DBE89}"/>
              </a:ext>
            </a:extLst>
          </p:cNvPr>
          <p:cNvSpPr txBox="1"/>
          <p:nvPr/>
        </p:nvSpPr>
        <p:spPr>
          <a:xfrm>
            <a:off x="503280" y="7720156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AAA78584-C973-49A9-ABAA-580E8E4D8741}"/>
              </a:ext>
            </a:extLst>
          </p:cNvPr>
          <p:cNvCxnSpPr/>
          <p:nvPr/>
        </p:nvCxnSpPr>
        <p:spPr>
          <a:xfrm>
            <a:off x="579929" y="8074099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71F7AC3-C363-47A4-9A18-25C792C8CA96}"/>
              </a:ext>
            </a:extLst>
          </p:cNvPr>
          <p:cNvSpPr txBox="1"/>
          <p:nvPr/>
        </p:nvSpPr>
        <p:spPr>
          <a:xfrm>
            <a:off x="489110" y="8623883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D02 Best usage of branded content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61" name="Таблиця 60">
            <a:extLst>
              <a:ext uri="{FF2B5EF4-FFF2-40B4-BE49-F238E27FC236}">
                <a16:creationId xmlns:a16="http://schemas.microsoft.com/office/drawing/2014/main" id="{AB8BEEA9-D043-4C49-B43F-16B170338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218884"/>
              </p:ext>
            </p:extLst>
          </p:nvPr>
        </p:nvGraphicFramePr>
        <p:xfrm>
          <a:off x="569308" y="9383984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D02-6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How we and ROZETKA opened a </a:t>
                      </a:r>
                      <a:b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branch in Crimea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Promodo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ROZETKA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C00669DC-C475-4FDF-8BB1-D77C8299C3AE}"/>
              </a:ext>
            </a:extLst>
          </p:cNvPr>
          <p:cNvSpPr txBox="1"/>
          <p:nvPr/>
        </p:nvSpPr>
        <p:spPr>
          <a:xfrm>
            <a:off x="492659" y="9003702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Gold </a:t>
            </a: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DB6CAD29-5946-4C0D-8049-C3B5547820D8}"/>
              </a:ext>
            </a:extLst>
          </p:cNvPr>
          <p:cNvCxnSpPr/>
          <p:nvPr/>
        </p:nvCxnSpPr>
        <p:spPr>
          <a:xfrm>
            <a:off x="569308" y="9357645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AC1A6AD-0C09-4FA8-B800-D9C3F92E0FBB}"/>
              </a:ext>
            </a:extLst>
          </p:cNvPr>
          <p:cNvSpPr txBox="1"/>
          <p:nvPr/>
        </p:nvSpPr>
        <p:spPr>
          <a:xfrm>
            <a:off x="448941" y="6019371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Neutral Face"/>
              </a:rPr>
              <a:t>D - CONTENT </a:t>
            </a:r>
            <a:endParaRPr lang="uk-UA" sz="22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29" name="Таблиця 28">
            <a:extLst>
              <a:ext uri="{FF2B5EF4-FFF2-40B4-BE49-F238E27FC236}">
                <a16:creationId xmlns:a16="http://schemas.microsoft.com/office/drawing/2014/main" id="{C571310B-E90D-488D-BD3C-3CE1EEBAD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46272"/>
              </p:ext>
            </p:extLst>
          </p:nvPr>
        </p:nvGraphicFramePr>
        <p:xfrm>
          <a:off x="609948" y="10187711"/>
          <a:ext cx="5767720" cy="51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D02-5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DARNYTSIA IS OURS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Darnytsia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Pharmaceutical Company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71CEDB5-8610-4235-A8F8-C167D1221824}"/>
              </a:ext>
            </a:extLst>
          </p:cNvPr>
          <p:cNvSpPr txBox="1"/>
          <p:nvPr/>
        </p:nvSpPr>
        <p:spPr>
          <a:xfrm>
            <a:off x="533299" y="9807429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Silver  </a:t>
            </a:r>
          </a:p>
        </p:txBody>
      </p: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8F2E5C25-7BDA-49EC-8408-70237458E94B}"/>
              </a:ext>
            </a:extLst>
          </p:cNvPr>
          <p:cNvCxnSpPr/>
          <p:nvPr/>
        </p:nvCxnSpPr>
        <p:spPr>
          <a:xfrm>
            <a:off x="609948" y="10161372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я 15">
            <a:extLst>
              <a:ext uri="{FF2B5EF4-FFF2-40B4-BE49-F238E27FC236}">
                <a16:creationId xmlns:a16="http://schemas.microsoft.com/office/drawing/2014/main" id="{4FDCC948-03EE-4A98-880F-F7AE00CE5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80675"/>
              </p:ext>
            </p:extLst>
          </p:nvPr>
        </p:nvGraphicFramePr>
        <p:xfrm>
          <a:off x="579929" y="11528071"/>
          <a:ext cx="576772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64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D02-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Kalendarynka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Advent Fair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Moko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digital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Bank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Vlasnyy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Rakhunok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72BEEC4-4460-4955-B6C1-1EF544FF1A9A}"/>
              </a:ext>
            </a:extLst>
          </p:cNvPr>
          <p:cNvSpPr txBox="1"/>
          <p:nvPr/>
        </p:nvSpPr>
        <p:spPr>
          <a:xfrm>
            <a:off x="505434" y="10596185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7" name="Пряма сполучна лінія 2">
            <a:extLst>
              <a:ext uri="{FF2B5EF4-FFF2-40B4-BE49-F238E27FC236}">
                <a16:creationId xmlns:a16="http://schemas.microsoft.com/office/drawing/2014/main" id="{FC155945-C6DA-40C0-B77E-F1CCD86D5020}"/>
              </a:ext>
            </a:extLst>
          </p:cNvPr>
          <p:cNvCxnSpPr/>
          <p:nvPr/>
        </p:nvCxnSpPr>
        <p:spPr>
          <a:xfrm>
            <a:off x="590550" y="10950128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я 15">
            <a:extLst>
              <a:ext uri="{FF2B5EF4-FFF2-40B4-BE49-F238E27FC236}">
                <a16:creationId xmlns:a16="http://schemas.microsoft.com/office/drawing/2014/main" id="{0C23576D-F569-4C0E-9608-B09C1BCAD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86543"/>
              </p:ext>
            </p:extLst>
          </p:nvPr>
        </p:nvGraphicFramePr>
        <p:xfrm>
          <a:off x="590550" y="10980725"/>
          <a:ext cx="5767720" cy="51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64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D02-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LET'S TAKE CARE OF WHAT </a:t>
                      </a:r>
                      <a:b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MAKES US WHO WE ARE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Darnytsia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Pharmaceutical Company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82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7483"/>
              </p:ext>
            </p:extLst>
          </p:nvPr>
        </p:nvGraphicFramePr>
        <p:xfrm>
          <a:off x="590550" y="2069214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D03-7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IT is Fine: How to raise 5 million donations for 5 hours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N-iX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N-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8A0B4E-1C72-AD33-F931-C0BDDF799AD9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Neutral Face"/>
              </a:rPr>
              <a:t>D -  CONTENT </a:t>
            </a:r>
            <a:endParaRPr lang="uk-UA" sz="22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168893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Best of Contest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2042873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3900" y="122304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D03 Best Usage of Partner Content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51" name="Таблиця 50">
            <a:extLst>
              <a:ext uri="{FF2B5EF4-FFF2-40B4-BE49-F238E27FC236}">
                <a16:creationId xmlns:a16="http://schemas.microsoft.com/office/drawing/2014/main" id="{8CA85056-3A02-4225-9662-91ED39916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40351"/>
              </p:ext>
            </p:extLst>
          </p:nvPr>
        </p:nvGraphicFramePr>
        <p:xfrm>
          <a:off x="594098" y="2966275"/>
          <a:ext cx="5767720" cy="145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D03-6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STRONGER THAN VIOLENCE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UNFPA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D03-4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 la guerre comme a la guerre Do your things with a French accent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Publicis Groupe Content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Kronenbourg, Carlsberg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485688"/>
                  </a:ext>
                </a:extLst>
              </a:tr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D03-2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Varto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ShoTam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The Ukrainian Veterans Foundation, USAID Economic Resilience Activity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289391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0EF6E1B-E6EC-48CE-BFD5-DAF9F26E0FD6}"/>
              </a:ext>
            </a:extLst>
          </p:cNvPr>
          <p:cNvSpPr txBox="1"/>
          <p:nvPr/>
        </p:nvSpPr>
        <p:spPr>
          <a:xfrm>
            <a:off x="517449" y="2585993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A585F0DD-794F-422C-9695-709F77CAE121}"/>
              </a:ext>
            </a:extLst>
          </p:cNvPr>
          <p:cNvCxnSpPr/>
          <p:nvPr/>
        </p:nvCxnSpPr>
        <p:spPr>
          <a:xfrm>
            <a:off x="594098" y="2939936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2763242-CB06-4ED7-A34D-A3978C975A14}"/>
              </a:ext>
            </a:extLst>
          </p:cNvPr>
          <p:cNvSpPr txBox="1"/>
          <p:nvPr/>
        </p:nvSpPr>
        <p:spPr>
          <a:xfrm>
            <a:off x="448941" y="4515302"/>
            <a:ext cx="59093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D04 Best usage of content for non-profit organizations </a:t>
            </a:r>
            <a:endParaRPr lang="uk-UA" dirty="0"/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42AFE08E-895D-4E67-9780-AB71CC848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73355"/>
              </p:ext>
            </p:extLst>
          </p:nvPr>
        </p:nvGraphicFramePr>
        <p:xfrm>
          <a:off x="529139" y="5275403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D04-7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Informal, but reliable: "Puberty" of Ukrainian teenagers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HASHTAG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UNFPA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2686DD6-1FC3-4B57-99B4-7611818A08BC}"/>
              </a:ext>
            </a:extLst>
          </p:cNvPr>
          <p:cNvSpPr txBox="1"/>
          <p:nvPr/>
        </p:nvSpPr>
        <p:spPr>
          <a:xfrm>
            <a:off x="452490" y="4895121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3A7227E1-CE1D-4FA2-BC0C-7FF8B42527CF}"/>
              </a:ext>
            </a:extLst>
          </p:cNvPr>
          <p:cNvCxnSpPr/>
          <p:nvPr/>
        </p:nvCxnSpPr>
        <p:spPr>
          <a:xfrm>
            <a:off x="529139" y="5249064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3719C9-B89A-4D83-A640-0F84C089C12F}"/>
              </a:ext>
            </a:extLst>
          </p:cNvPr>
          <p:cNvSpPr txBox="1"/>
          <p:nvPr/>
        </p:nvSpPr>
        <p:spPr>
          <a:xfrm>
            <a:off x="499731" y="7209113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E01 SMM-visual craft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1" name="Таблиця 40">
            <a:extLst>
              <a:ext uri="{FF2B5EF4-FFF2-40B4-BE49-F238E27FC236}">
                <a16:creationId xmlns:a16="http://schemas.microsoft.com/office/drawing/2014/main" id="{986226F9-C1CE-4E83-9461-22C5D6A8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11875"/>
              </p:ext>
            </p:extLst>
          </p:nvPr>
        </p:nvGraphicFramePr>
        <p:xfrm>
          <a:off x="579929" y="8088909"/>
          <a:ext cx="5767720" cy="89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E01-7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Galychyna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: transforming illustrations </a:t>
                      </a:r>
                      <a:b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into crafted photographic content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Moko digital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Galychyna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E01-2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Visual craft as the basis for the Jagermeister 2023 content strategy updated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Bayadera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Jagermeister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937236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6C67696-B342-4AB6-ABEF-ABCDCB81280F}"/>
              </a:ext>
            </a:extLst>
          </p:cNvPr>
          <p:cNvSpPr txBox="1"/>
          <p:nvPr/>
        </p:nvSpPr>
        <p:spPr>
          <a:xfrm>
            <a:off x="503280" y="7708627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Gold 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CF868DF8-DB34-4A4D-97FD-430CBE8661DE}"/>
              </a:ext>
            </a:extLst>
          </p:cNvPr>
          <p:cNvCxnSpPr/>
          <p:nvPr/>
        </p:nvCxnSpPr>
        <p:spPr>
          <a:xfrm>
            <a:off x="579929" y="8062570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я 48">
            <a:extLst>
              <a:ext uri="{FF2B5EF4-FFF2-40B4-BE49-F238E27FC236}">
                <a16:creationId xmlns:a16="http://schemas.microsoft.com/office/drawing/2014/main" id="{F1EA974A-2E74-4A1A-B9E4-D6B95C2E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11953"/>
              </p:ext>
            </p:extLst>
          </p:nvPr>
        </p:nvGraphicFramePr>
        <p:xfrm>
          <a:off x="579929" y="6138756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D04-2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Unbreakable Ukrainian Moms Manifesto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VIVID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Social project, MASHA FUND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27F09690-C26F-4AC8-8777-BB59725DBE89}"/>
              </a:ext>
            </a:extLst>
          </p:cNvPr>
          <p:cNvSpPr txBox="1"/>
          <p:nvPr/>
        </p:nvSpPr>
        <p:spPr>
          <a:xfrm>
            <a:off x="503280" y="5758474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AAA78584-C973-49A9-ABAA-580E8E4D8741}"/>
              </a:ext>
            </a:extLst>
          </p:cNvPr>
          <p:cNvCxnSpPr/>
          <p:nvPr/>
        </p:nvCxnSpPr>
        <p:spPr>
          <a:xfrm>
            <a:off x="579929" y="6112417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71F7AC3-C363-47A4-9A18-25C792C8CA96}"/>
              </a:ext>
            </a:extLst>
          </p:cNvPr>
          <p:cNvSpPr txBox="1"/>
          <p:nvPr/>
        </p:nvSpPr>
        <p:spPr>
          <a:xfrm>
            <a:off x="489110" y="9032301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E02 SMM copywriting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61" name="Таблиця 60">
            <a:extLst>
              <a:ext uri="{FF2B5EF4-FFF2-40B4-BE49-F238E27FC236}">
                <a16:creationId xmlns:a16="http://schemas.microsoft.com/office/drawing/2014/main" id="{AB8BEEA9-D043-4C49-B43F-16B170338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13470"/>
              </p:ext>
            </p:extLst>
          </p:nvPr>
        </p:nvGraphicFramePr>
        <p:xfrm>
          <a:off x="569308" y="9792402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E02-8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Why do teenagers love Puberty?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HASHTAG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UNFPA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C00669DC-C475-4FDF-8BB1-D77C8299C3AE}"/>
              </a:ext>
            </a:extLst>
          </p:cNvPr>
          <p:cNvSpPr txBox="1"/>
          <p:nvPr/>
        </p:nvSpPr>
        <p:spPr>
          <a:xfrm>
            <a:off x="492659" y="941212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 </a:t>
            </a: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DB6CAD29-5946-4C0D-8049-C3B5547820D8}"/>
              </a:ext>
            </a:extLst>
          </p:cNvPr>
          <p:cNvCxnSpPr/>
          <p:nvPr/>
        </p:nvCxnSpPr>
        <p:spPr>
          <a:xfrm>
            <a:off x="569308" y="9766063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E1B96B8-0FB1-4D77-91DF-A9315BE79B3C}"/>
              </a:ext>
            </a:extLst>
          </p:cNvPr>
          <p:cNvSpPr txBox="1"/>
          <p:nvPr/>
        </p:nvSpPr>
        <p:spPr>
          <a:xfrm>
            <a:off x="529139" y="6742096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Neutral Face"/>
              </a:rPr>
              <a:t>E - SMM </a:t>
            </a:r>
            <a:endParaRPr lang="uk-UA" sz="22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5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859AAF9-EE80-0403-9969-4936CA17EF9D}"/>
              </a:ext>
            </a:extLst>
          </p:cNvPr>
          <p:cNvSpPr/>
          <p:nvPr/>
        </p:nvSpPr>
        <p:spPr>
          <a:xfrm>
            <a:off x="270000" y="270000"/>
            <a:ext cx="6318000" cy="11653200"/>
          </a:xfrm>
          <a:prstGeom prst="rect">
            <a:avLst/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F80F74FD-3A94-666C-938E-F66EEF69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79577"/>
              </p:ext>
            </p:extLst>
          </p:nvPr>
        </p:nvGraphicFramePr>
        <p:xfrm>
          <a:off x="590550" y="2069214"/>
          <a:ext cx="576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E03-6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Galychyna: transforming illustrations into crafted photographic content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Moko digital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Galychyna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B8A0B4E-1C72-AD33-F931-C0BDDF799AD9}"/>
              </a:ext>
            </a:extLst>
          </p:cNvPr>
          <p:cNvSpPr txBox="1"/>
          <p:nvPr/>
        </p:nvSpPr>
        <p:spPr>
          <a:xfrm>
            <a:off x="510362" y="574158"/>
            <a:ext cx="5676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Neutral Face"/>
              </a:rPr>
              <a:t>E - SMM </a:t>
            </a:r>
            <a:endParaRPr lang="uk-UA" sz="22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9FC533-6D22-1211-8A29-941B3CB86A7E}"/>
              </a:ext>
            </a:extLst>
          </p:cNvPr>
          <p:cNvSpPr txBox="1"/>
          <p:nvPr/>
        </p:nvSpPr>
        <p:spPr>
          <a:xfrm>
            <a:off x="505434" y="168893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Gold</a:t>
            </a:r>
            <a:endParaRPr lang="uk-UA" sz="17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CCFFA27-4E5D-E7AB-D6DE-0150659DC54D}"/>
              </a:ext>
            </a:extLst>
          </p:cNvPr>
          <p:cNvCxnSpPr/>
          <p:nvPr/>
        </p:nvCxnSpPr>
        <p:spPr>
          <a:xfrm>
            <a:off x="590550" y="2042873"/>
            <a:ext cx="5676900" cy="0"/>
          </a:xfrm>
          <a:prstGeom prst="line">
            <a:avLst/>
          </a:prstGeom>
          <a:ln>
            <a:solidFill>
              <a:srgbClr val="F2CD5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DA0DAD-51A6-49FB-9031-A24C5F6BDE64}"/>
              </a:ext>
            </a:extLst>
          </p:cNvPr>
          <p:cNvSpPr txBox="1"/>
          <p:nvPr/>
        </p:nvSpPr>
        <p:spPr>
          <a:xfrm>
            <a:off x="513900" y="1223049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E03 Visual strategy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51" name="Таблиця 50">
            <a:extLst>
              <a:ext uri="{FF2B5EF4-FFF2-40B4-BE49-F238E27FC236}">
                <a16:creationId xmlns:a16="http://schemas.microsoft.com/office/drawing/2014/main" id="{8CA85056-3A02-4225-9662-91ED39916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11097"/>
              </p:ext>
            </p:extLst>
          </p:nvPr>
        </p:nvGraphicFramePr>
        <p:xfrm>
          <a:off x="594098" y="2966275"/>
          <a:ext cx="5767720" cy="51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E03-3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Bauhaus visual style as the part of the Jagermeister 2023 content strategy updated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Bayadera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Jagermeister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0EF6E1B-E6EC-48CE-BFD5-DAF9F26E0FD6}"/>
              </a:ext>
            </a:extLst>
          </p:cNvPr>
          <p:cNvSpPr txBox="1"/>
          <p:nvPr/>
        </p:nvSpPr>
        <p:spPr>
          <a:xfrm>
            <a:off x="517449" y="2585993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A585F0DD-794F-422C-9695-709F77CAE121}"/>
              </a:ext>
            </a:extLst>
          </p:cNvPr>
          <p:cNvCxnSpPr/>
          <p:nvPr/>
        </p:nvCxnSpPr>
        <p:spPr>
          <a:xfrm>
            <a:off x="594098" y="2939936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2763242-CB06-4ED7-A34D-A3978C975A14}"/>
              </a:ext>
            </a:extLst>
          </p:cNvPr>
          <p:cNvSpPr txBox="1"/>
          <p:nvPr/>
        </p:nvSpPr>
        <p:spPr>
          <a:xfrm>
            <a:off x="448941" y="3624052"/>
            <a:ext cx="59093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E05 Video Mastery </a:t>
            </a:r>
            <a:endParaRPr lang="uk-UA" dirty="0"/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42AFE08E-895D-4E67-9780-AB71CC848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31114"/>
              </p:ext>
            </p:extLst>
          </p:nvPr>
        </p:nvGraphicFramePr>
        <p:xfrm>
          <a:off x="529139" y="4384153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E05-5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The first social AI movie in Ukraine: "My Power"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IAB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2686DD6-1FC3-4B57-99B4-7611818A08BC}"/>
              </a:ext>
            </a:extLst>
          </p:cNvPr>
          <p:cNvSpPr txBox="1"/>
          <p:nvPr/>
        </p:nvSpPr>
        <p:spPr>
          <a:xfrm>
            <a:off x="452490" y="4003871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3A7227E1-CE1D-4FA2-BC0C-7FF8B42527CF}"/>
              </a:ext>
            </a:extLst>
          </p:cNvPr>
          <p:cNvCxnSpPr/>
          <p:nvPr/>
        </p:nvCxnSpPr>
        <p:spPr>
          <a:xfrm>
            <a:off x="529139" y="4357814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3719C9-B89A-4D83-A640-0F84C089C12F}"/>
              </a:ext>
            </a:extLst>
          </p:cNvPr>
          <p:cNvSpPr txBox="1"/>
          <p:nvPr/>
        </p:nvSpPr>
        <p:spPr>
          <a:xfrm>
            <a:off x="499731" y="6457273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E09 Non-standard/original idea of ​​SMM project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41" name="Таблиця 40">
            <a:extLst>
              <a:ext uri="{FF2B5EF4-FFF2-40B4-BE49-F238E27FC236}">
                <a16:creationId xmlns:a16="http://schemas.microsoft.com/office/drawing/2014/main" id="{986226F9-C1CE-4E83-9461-22C5D6A8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05085"/>
              </p:ext>
            </p:extLst>
          </p:nvPr>
        </p:nvGraphicFramePr>
        <p:xfrm>
          <a:off x="579929" y="7337069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E09-10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World cinema heroes bake for a Ukrainian brand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HASHTAG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Lviv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yeast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6C67696-B342-4AB6-ABEF-ABCDCB81280F}"/>
              </a:ext>
            </a:extLst>
          </p:cNvPr>
          <p:cNvSpPr txBox="1"/>
          <p:nvPr/>
        </p:nvSpPr>
        <p:spPr>
          <a:xfrm>
            <a:off x="503280" y="6956787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Gold </a:t>
            </a:r>
            <a:endParaRPr lang="en-US" sz="1700" b="0" i="0" u="none" strike="noStrike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CF868DF8-DB34-4A4D-97FD-430CBE8661DE}"/>
              </a:ext>
            </a:extLst>
          </p:cNvPr>
          <p:cNvCxnSpPr/>
          <p:nvPr/>
        </p:nvCxnSpPr>
        <p:spPr>
          <a:xfrm>
            <a:off x="579929" y="7310730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я 48">
            <a:extLst>
              <a:ext uri="{FF2B5EF4-FFF2-40B4-BE49-F238E27FC236}">
                <a16:creationId xmlns:a16="http://schemas.microsoft.com/office/drawing/2014/main" id="{F1EA974A-2E74-4A1A-B9E4-D6B95C2E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05501"/>
              </p:ext>
            </p:extLst>
          </p:nvPr>
        </p:nvGraphicFramePr>
        <p:xfrm>
          <a:off x="579929" y="5945716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E08-1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Ice-cold case. The Jagermeister 2023 content strategy updated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New Strategies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Bayadera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Jagermeister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27F09690-C26F-4AC8-8777-BB59725DBE89}"/>
              </a:ext>
            </a:extLst>
          </p:cNvPr>
          <p:cNvSpPr txBox="1"/>
          <p:nvPr/>
        </p:nvSpPr>
        <p:spPr>
          <a:xfrm>
            <a:off x="503280" y="5565434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</a:t>
            </a:r>
          </a:p>
        </p:txBody>
      </p: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AAA78584-C973-49A9-ABAA-580E8E4D8741}"/>
              </a:ext>
            </a:extLst>
          </p:cNvPr>
          <p:cNvCxnSpPr/>
          <p:nvPr/>
        </p:nvCxnSpPr>
        <p:spPr>
          <a:xfrm>
            <a:off x="579929" y="5919377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71F7AC3-C363-47A4-9A18-25C792C8CA96}"/>
              </a:ext>
            </a:extLst>
          </p:cNvPr>
          <p:cNvSpPr txBox="1"/>
          <p:nvPr/>
        </p:nvSpPr>
        <p:spPr>
          <a:xfrm>
            <a:off x="489110" y="8834181"/>
            <a:ext cx="576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E10 Social project </a:t>
            </a:r>
            <a:endParaRPr lang="uk-UA" sz="17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61" name="Таблиця 60">
            <a:extLst>
              <a:ext uri="{FF2B5EF4-FFF2-40B4-BE49-F238E27FC236}">
                <a16:creationId xmlns:a16="http://schemas.microsoft.com/office/drawing/2014/main" id="{AB8BEEA9-D043-4C49-B43F-16B170338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60960"/>
              </p:ext>
            </p:extLst>
          </p:nvPr>
        </p:nvGraphicFramePr>
        <p:xfrm>
          <a:off x="569308" y="9594282"/>
          <a:ext cx="5767720" cy="77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E10-10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Safe space about "this" for teenagers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HASHTAG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UNFPA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E10-07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MILLION FOR DRONES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Postmen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57203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C00669DC-C475-4FDF-8BB1-D77C8299C3AE}"/>
              </a:ext>
            </a:extLst>
          </p:cNvPr>
          <p:cNvSpPr txBox="1"/>
          <p:nvPr/>
        </p:nvSpPr>
        <p:spPr>
          <a:xfrm>
            <a:off x="492659" y="921400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Bronze</a:t>
            </a: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DB6CAD29-5946-4C0D-8049-C3B5547820D8}"/>
              </a:ext>
            </a:extLst>
          </p:cNvPr>
          <p:cNvCxnSpPr/>
          <p:nvPr/>
        </p:nvCxnSpPr>
        <p:spPr>
          <a:xfrm>
            <a:off x="569308" y="9567943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я 28">
            <a:extLst>
              <a:ext uri="{FF2B5EF4-FFF2-40B4-BE49-F238E27FC236}">
                <a16:creationId xmlns:a16="http://schemas.microsoft.com/office/drawing/2014/main" id="{C571310B-E90D-488D-BD3C-3CE1EEBAD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80811"/>
              </p:ext>
            </p:extLst>
          </p:nvPr>
        </p:nvGraphicFramePr>
        <p:xfrm>
          <a:off x="609948" y="10864282"/>
          <a:ext cx="5767720" cy="77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E10-04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Hidden genocide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isobar 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Ukraine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E10-05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Unbreakable Ukrainian Moms Manifesto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VIVID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Social project, MASHA FUND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89867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71CEDB5-8610-4235-A8F8-C167D1221824}"/>
              </a:ext>
            </a:extLst>
          </p:cNvPr>
          <p:cNvSpPr txBox="1"/>
          <p:nvPr/>
        </p:nvSpPr>
        <p:spPr>
          <a:xfrm>
            <a:off x="533299" y="1048400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  </a:t>
            </a:r>
          </a:p>
        </p:txBody>
      </p: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8F2E5C25-7BDA-49EC-8408-70237458E94B}"/>
              </a:ext>
            </a:extLst>
          </p:cNvPr>
          <p:cNvCxnSpPr/>
          <p:nvPr/>
        </p:nvCxnSpPr>
        <p:spPr>
          <a:xfrm>
            <a:off x="609948" y="10837943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067C618-EA2A-43EB-BC48-3102C6643F79}"/>
              </a:ext>
            </a:extLst>
          </p:cNvPr>
          <p:cNvSpPr txBox="1"/>
          <p:nvPr/>
        </p:nvSpPr>
        <p:spPr>
          <a:xfrm>
            <a:off x="499731" y="5056024"/>
            <a:ext cx="59093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E08 SMM efficiency </a:t>
            </a:r>
            <a:endParaRPr lang="uk-UA" dirty="0"/>
          </a:p>
        </p:txBody>
      </p:sp>
      <p:graphicFrame>
        <p:nvGraphicFramePr>
          <p:cNvPr id="37" name="Таблиця 36">
            <a:extLst>
              <a:ext uri="{FF2B5EF4-FFF2-40B4-BE49-F238E27FC236}">
                <a16:creationId xmlns:a16="http://schemas.microsoft.com/office/drawing/2014/main" id="{AB39B8D6-7F83-47E9-BE2D-46B858DC0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02641"/>
              </p:ext>
            </p:extLst>
          </p:nvPr>
        </p:nvGraphicFramePr>
        <p:xfrm>
          <a:off x="630268" y="8136322"/>
          <a:ext cx="5767720" cy="38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3">
                  <a:extLst>
                    <a:ext uri="{9D8B030D-6E8A-4147-A177-3AD203B41FA5}">
                      <a16:colId xmlns:a16="http://schemas.microsoft.com/office/drawing/2014/main" val="3444091041"/>
                    </a:ext>
                  </a:extLst>
                </a:gridCol>
                <a:gridCol w="2576223">
                  <a:extLst>
                    <a:ext uri="{9D8B030D-6E8A-4147-A177-3AD203B41FA5}">
                      <a16:colId xmlns:a16="http://schemas.microsoft.com/office/drawing/2014/main" val="1548487319"/>
                    </a:ext>
                  </a:extLst>
                </a:gridCol>
                <a:gridCol w="1244286">
                  <a:extLst>
                    <a:ext uri="{9D8B030D-6E8A-4147-A177-3AD203B41FA5}">
                      <a16:colId xmlns:a16="http://schemas.microsoft.com/office/drawing/2014/main" val="2952562599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1373912796"/>
                    </a:ext>
                  </a:extLst>
                </a:gridCol>
              </a:tblGrid>
              <a:tr h="387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E09-08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How we and ROZETKA opened a branch in Crimea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Promodo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ROZETKA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16315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74A9218D-2472-4930-9CA7-994339EAF5B7}"/>
              </a:ext>
            </a:extLst>
          </p:cNvPr>
          <p:cNvSpPr txBox="1"/>
          <p:nvPr/>
        </p:nvSpPr>
        <p:spPr>
          <a:xfrm>
            <a:off x="553619" y="7756040"/>
            <a:ext cx="4019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Short list 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6D4C537-93A3-4809-8CC0-C59A2CBF3EB7}"/>
              </a:ext>
            </a:extLst>
          </p:cNvPr>
          <p:cNvCxnSpPr/>
          <p:nvPr/>
        </p:nvCxnSpPr>
        <p:spPr>
          <a:xfrm>
            <a:off x="630268" y="8109983"/>
            <a:ext cx="5676900" cy="0"/>
          </a:xfrm>
          <a:prstGeom prst="line">
            <a:avLst/>
          </a:prstGeom>
          <a:ln>
            <a:solidFill>
              <a:srgbClr val="A81B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41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1584</Words>
  <Application>Microsoft Office PowerPoint</Application>
  <PresentationFormat>Широкоэкранный</PresentationFormat>
  <Paragraphs>506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Arimo</vt:lpstr>
      <vt:lpstr>Calibri</vt:lpstr>
      <vt:lpstr>Neutral Face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Алеся</dc:creator>
  <cp:lastModifiedBy>Anastasiia Halytska</cp:lastModifiedBy>
  <cp:revision>13</cp:revision>
  <dcterms:created xsi:type="dcterms:W3CDTF">2024-05-15T09:04:21Z</dcterms:created>
  <dcterms:modified xsi:type="dcterms:W3CDTF">2024-05-30T13:15:58Z</dcterms:modified>
</cp:coreProperties>
</file>