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81" r:id="rId5"/>
    <p:sldId id="265" r:id="rId6"/>
    <p:sldId id="266" r:id="rId7"/>
    <p:sldId id="259" r:id="rId8"/>
    <p:sldId id="267" r:id="rId9"/>
    <p:sldId id="285" r:id="rId10"/>
    <p:sldId id="286" r:id="rId11"/>
    <p:sldId id="287" r:id="rId12"/>
    <p:sldId id="288" r:id="rId13"/>
    <p:sldId id="282" r:id="rId14"/>
    <p:sldId id="289" r:id="rId15"/>
    <p:sldId id="290" r:id="rId16"/>
    <p:sldId id="291" r:id="rId17"/>
    <p:sldId id="292" r:id="rId18"/>
    <p:sldId id="268" r:id="rId19"/>
    <p:sldId id="293" r:id="rId20"/>
    <p:sldId id="294" r:id="rId21"/>
    <p:sldId id="295" r:id="rId22"/>
    <p:sldId id="296" r:id="rId23"/>
    <p:sldId id="264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rei2P7zjWdql8dmDYfe7hwp14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86"/>
  </p:normalViewPr>
  <p:slideViewPr>
    <p:cSldViewPr snapToGrid="0" snapToObjects="1" showGuides="1">
      <p:cViewPr varScale="1">
        <p:scale>
          <a:sx n="76" d="100"/>
          <a:sy n="76" d="100"/>
        </p:scale>
        <p:origin x="1032" y="67"/>
      </p:cViewPr>
      <p:guideLst>
        <p:guide orient="horz" pos="2160"/>
        <p:guide pos="3840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2ffdb4f67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e2ffdb4f6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1287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18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4367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a6336f46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ca6336f462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685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2ffdb4f6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e2ffdb4f67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86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2ffdb4f67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e2ffdb4f6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7960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426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1046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a6336f46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ca6336f462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433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2ffdb4f6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e2ffdb4f67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654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95585b8d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gc95585b8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2ffdb4f67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e2ffdb4f6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2528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107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9978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a6336f46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ca6336f462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139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244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137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e19e5b2c8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ce19e5b2c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a6336f46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ca6336f462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769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2ffdb4f6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e2ffdb4f6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та вміс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зва розділу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 підпис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" name="Google Shape;44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і підпис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hyperlink" Target="https://www.instagram.com/sofia_stuzh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hyperlink" Target="https://www.instagram.com/alana_venu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channel/UCBf2NlLITVR7bJLRUc_o-M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hyperlink" Target="https://www.tiktok.com/@nnotochka/?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nnotochka/?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iktok.com/@lianayel/?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tiktok.com/@elizabethvasilenko/?" TargetMode="External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hyperlink" Target="https://www.instagram.com/sofia_stuzh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hyperlink" Target="https://www.instagram.com/alana_venu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/>
          <p:nvPr/>
        </p:nvSpPr>
        <p:spPr>
          <a:xfrm>
            <a:off x="920550" y="1750875"/>
            <a:ext cx="106284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SzPts val="3200"/>
            </a:pPr>
            <a:r>
              <a:rPr lang="uk-UA" sz="3400" b="1" dirty="0" smtClean="0"/>
              <a:t>Рейтинг інфлюенсерів в Україні</a:t>
            </a:r>
          </a:p>
          <a:p>
            <a:pPr>
              <a:lnSpc>
                <a:spcPct val="90000"/>
              </a:lnSpc>
              <a:buSzPts val="3200"/>
            </a:pPr>
            <a:r>
              <a:rPr lang="uk-UA" sz="3400" b="1" dirty="0" smtClean="0"/>
              <a:t>(з використанням даних </a:t>
            </a:r>
            <a:r>
              <a:rPr lang="en-US" sz="3400" b="1" dirty="0" err="1" smtClean="0"/>
              <a:t>HypeAuditor</a:t>
            </a:r>
            <a:r>
              <a:rPr lang="en-US" sz="3400" b="1" dirty="0" smtClean="0"/>
              <a:t> </a:t>
            </a:r>
            <a:endParaRPr lang="uk-UA" sz="3400" b="1" dirty="0" smtClean="0"/>
          </a:p>
          <a:p>
            <a:pPr>
              <a:lnSpc>
                <a:spcPct val="90000"/>
              </a:lnSpc>
              <a:buSzPts val="3200"/>
            </a:pPr>
            <a:r>
              <a:rPr lang="uk-UA" sz="3400" b="1" dirty="0" smtClean="0"/>
              <a:t>за </a:t>
            </a:r>
            <a:r>
              <a:rPr lang="ru-RU" sz="3400" b="1" dirty="0" smtClean="0"/>
              <a:t>2020 </a:t>
            </a:r>
            <a:r>
              <a:rPr lang="ru-RU" sz="3400" b="1" dirty="0"/>
              <a:t>та 1H </a:t>
            </a:r>
            <a:r>
              <a:rPr lang="ru-RU" sz="3400" b="1" dirty="0" smtClean="0"/>
              <a:t>2021</a:t>
            </a:r>
            <a:r>
              <a:rPr lang="uk-UA" sz="3400" b="1" dirty="0" smtClean="0"/>
              <a:t>)</a:t>
            </a:r>
            <a:endParaRPr lang="uk-UA" sz="3400" b="1" dirty="0"/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1" b="25739"/>
          <a:stretch/>
        </p:blipFill>
        <p:spPr>
          <a:xfrm>
            <a:off x="5496448" y="5821603"/>
            <a:ext cx="4104626" cy="1115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0550" y="4170066"/>
            <a:ext cx="717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Підготовлено Комітетом з питань </a:t>
            </a:r>
            <a:r>
              <a:rPr lang="uk-UA" b="1" dirty="0" err="1" smtClean="0"/>
              <a:t>інфлюенсер</a:t>
            </a:r>
            <a:r>
              <a:rPr lang="uk-UA" b="1" dirty="0" smtClean="0"/>
              <a:t> маркетингу </a:t>
            </a:r>
            <a:r>
              <a:rPr lang="en-US" b="1" dirty="0" smtClean="0"/>
              <a:t>IAB </a:t>
            </a:r>
            <a:r>
              <a:rPr lang="uk-UA" b="1" dirty="0" smtClean="0"/>
              <a:t>Україна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2ffdb4f67_0_20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10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e2ffdb4f67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e2ffdb4f67_0_20"/>
          <p:cNvSpPr txBox="1"/>
          <p:nvPr/>
        </p:nvSpPr>
        <p:spPr>
          <a:xfrm>
            <a:off x="5167525" y="64828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e2ffdb4f67_0_20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Instagram. </a:t>
            </a:r>
            <a:r>
              <a:rPr lang="ru-RU" sz="240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Деталізація</a:t>
            </a: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. Рейтинг 1Н 2021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e2ffdb4f67_0_20"/>
          <p:cNvSpPr txBox="1"/>
          <p:nvPr/>
        </p:nvSpPr>
        <p:spPr>
          <a:xfrm>
            <a:off x="10237062" y="3198188"/>
            <a:ext cx="18113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висока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рекламна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низька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1" name="Google Shape;171;ge2ffdb4f67_0_20"/>
          <p:cNvGraphicFramePr/>
          <p:nvPr>
            <p:extLst>
              <p:ext uri="{D42A27DB-BD31-4B8C-83A1-F6EECF244321}">
                <p14:modId xmlns:p14="http://schemas.microsoft.com/office/powerpoint/2010/main" val="255640837"/>
              </p:ext>
            </p:extLst>
          </p:nvPr>
        </p:nvGraphicFramePr>
        <p:xfrm>
          <a:off x="1582870" y="811225"/>
          <a:ext cx="9307675" cy="50494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7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ЗАГАЛЬНИЙ БАЛ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ЗАГАЛЬНИЙ БАЛ ЗВАЖЕНИЙ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Політика за останні 12 місяців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Відносна рекламна активність за останні 6 місяців*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@sofia_stuzhuk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@alana_venum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@boredoneguy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так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@tomaschgood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@misha.k.ua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@diankazaichionok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@shamankaa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@yan_gordienko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@s1mpleo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@irinaa_kudashova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@alina_frendiy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@kik_vika_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@ulichka_naumenko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4</a:t>
                      </a:r>
                      <a:endParaRPr sz="10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petraichuk_sasha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4</a:t>
                      </a:r>
                      <a:endParaRPr sz="10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karina_na_more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natali_michkovska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sashachistova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tanyaparfileva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@diva_olivka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20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@ilonachernobai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21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@daryltufekci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lomachenkovasiliy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@mihalina_novakovskaya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11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@kirill.kunitsky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13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2,7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так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@tomashevskyi_dima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2,6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так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@jkucher_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2,5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@m.a.m.a.s.i.t.a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2,5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@muzika_nataly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2,5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@afinkadiy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10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2,4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30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@santadimopulos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2,4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4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8" name="Google Shape;170;ge2ffdb4f67_0_20"/>
          <p:cNvSpPr txBox="1"/>
          <p:nvPr/>
        </p:nvSpPr>
        <p:spPr>
          <a:xfrm>
            <a:off x="337977" y="6583375"/>
            <a:ext cx="292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Деякі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позиції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рейтингу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видалені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прохання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6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920550" y="1750875"/>
            <a:ext cx="106284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Instagram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TOP-3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2020</a:t>
            </a:r>
            <a:endParaRPr sz="3400" b="1"/>
          </a:p>
        </p:txBody>
      </p:sp>
      <p:pic>
        <p:nvPicPr>
          <p:cNvPr id="178" name="Google Shape;17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875" y="1086625"/>
            <a:ext cx="1917000" cy="19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/>
          <p:nvPr/>
        </p:nvSpPr>
        <p:spPr>
          <a:xfrm>
            <a:off x="8279287" y="3089992"/>
            <a:ext cx="154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@alana_venum_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9287" y="1086628"/>
            <a:ext cx="1877048" cy="190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53143" y="1086628"/>
            <a:ext cx="1917014" cy="190988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3348140" y="3089992"/>
            <a:ext cx="146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@sofia_stuzhuk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5840887" y="3089992"/>
            <a:ext cx="154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/>
                <a:ea typeface="Roboto"/>
                <a:cs typeface="Roboto"/>
                <a:sym typeface="Roboto"/>
              </a:rPr>
              <a:t>@boredoneguy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34227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12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5167525" y="64828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Instagram. </a:t>
            </a:r>
            <a:r>
              <a:rPr lang="ru-RU" sz="240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Деталізація</a:t>
            </a: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. Рейтинг 2020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4" name="Google Shape;194;p8"/>
          <p:cNvGraphicFramePr/>
          <p:nvPr>
            <p:extLst>
              <p:ext uri="{D42A27DB-BD31-4B8C-83A1-F6EECF244321}">
                <p14:modId xmlns:p14="http://schemas.microsoft.com/office/powerpoint/2010/main" val="3980799494"/>
              </p:ext>
            </p:extLst>
          </p:nvPr>
        </p:nvGraphicFramePr>
        <p:xfrm>
          <a:off x="1595763" y="831700"/>
          <a:ext cx="9000475" cy="5653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9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ЗАГАЛЬНИЙ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 БАЛ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ЗАГАЛЬНИЙ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  БАЛ ЗВАЖЕНИЙ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Політика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  за останні 12 місяців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Відносна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  рекламна активність за останні 6 місяців*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@sofia_stuzhuk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7,5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@boredoneguy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Так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@alana_venum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@voloshyn_97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@misha.k.ua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@tomaschgood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@diankazaichionok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@lianayel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@00000000000001k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@yan_gordienko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@petraichuk_sasha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@dankar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@evtushenko_dima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@diva_olivka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@saba.musina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@aleksey_durnev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@b.fp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@razumova_mayya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@</a:t>
                      </a:r>
                      <a:r>
                        <a:rPr lang="ru-RU" sz="1000" dirty="0" err="1"/>
                        <a:t>natali_michkovska</a:t>
                      </a:r>
                      <a:endParaRPr sz="1000" dirty="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@jkucher_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@nastiagoncul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@aleksa_spray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@mihalina_novakovskaya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@philip.marvin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@kievskayaalexandra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26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@arthurmagician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11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2,8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Ні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1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@afinkadiy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11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2,7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Ні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28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</a:rPr>
                        <a:t>mashukovsky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11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2,7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</a:rPr>
                        <a:t>Ні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29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</a:rPr>
                        <a:t>gevko_v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14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2,7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Так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3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30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</a:rPr>
                        <a:t>nickgolev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11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2,6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tx1"/>
                          </a:solidFill>
                        </a:rPr>
                        <a:t>Ні</a:t>
                      </a:r>
                      <a:endParaRPr sz="10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8" name="Google Shape;170;ge2ffdb4f67_0_20"/>
          <p:cNvSpPr txBox="1"/>
          <p:nvPr/>
        </p:nvSpPr>
        <p:spPr>
          <a:xfrm>
            <a:off x="257593" y="6623567"/>
            <a:ext cx="292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Деякі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позиції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рейтингу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видалені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прохання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0;ge2ffdb4f67_0_20"/>
          <p:cNvSpPr txBox="1"/>
          <p:nvPr/>
        </p:nvSpPr>
        <p:spPr>
          <a:xfrm>
            <a:off x="10237062" y="3198188"/>
            <a:ext cx="18113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висока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рекламна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низька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99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a6336f462_0_241"/>
          <p:cNvSpPr txBox="1">
            <a:spLocks noGrp="1"/>
          </p:cNvSpPr>
          <p:nvPr>
            <p:ph type="title"/>
          </p:nvPr>
        </p:nvSpPr>
        <p:spPr>
          <a:xfrm>
            <a:off x="2761199" y="1104300"/>
            <a:ext cx="886474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uk-UA" sz="4000" b="1" dirty="0" smtClean="0">
                <a:latin typeface="Arial"/>
                <a:cs typeface="Arial"/>
                <a:sym typeface="Arial"/>
              </a:rPr>
              <a:t>ТОП </a:t>
            </a:r>
            <a:r>
              <a:rPr lang="en-US" sz="4000" b="1" dirty="0" smtClean="0">
                <a:latin typeface="Arial"/>
                <a:cs typeface="Arial"/>
                <a:sym typeface="Arial"/>
              </a:rPr>
              <a:t>YOUTUBE</a:t>
            </a:r>
            <a:r>
              <a:rPr lang="uk-UA" b="1" dirty="0" smtClean="0">
                <a:latin typeface="Arial"/>
                <a:cs typeface="Arial"/>
                <a:sym typeface="Arial"/>
              </a:rPr>
              <a:t>-</a:t>
            </a:r>
            <a:r>
              <a:rPr lang="uk-UA" b="1" dirty="0" err="1" smtClean="0">
                <a:latin typeface="Arial"/>
                <a:cs typeface="Arial"/>
                <a:sym typeface="Arial"/>
              </a:rPr>
              <a:t>інфлюенсери</a:t>
            </a:r>
            <a:endParaRPr dirty="0"/>
          </a:p>
        </p:txBody>
      </p:sp>
      <p:pic>
        <p:nvPicPr>
          <p:cNvPr id="162" name="Google Shape;162;gca6336f462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ca6336f462_0_241"/>
          <p:cNvSpPr/>
          <p:nvPr/>
        </p:nvSpPr>
        <p:spPr>
          <a:xfrm rot="-5400000">
            <a:off x="8782950" y="-3436850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00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e2ffdb4f67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8375" y="1086625"/>
            <a:ext cx="1911600" cy="1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e2ffdb4f67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225" y="1086625"/>
            <a:ext cx="1911699" cy="191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e2ffdb4f67_0_58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e2ffdb4f67_0_58"/>
          <p:cNvSpPr txBox="1"/>
          <p:nvPr/>
        </p:nvSpPr>
        <p:spPr>
          <a:xfrm>
            <a:off x="763675" y="1750875"/>
            <a:ext cx="2140775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dirty="0" err="1"/>
              <a:t>YouTube</a:t>
            </a:r>
            <a:endParaRPr sz="34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TOP-3</a:t>
            </a:r>
            <a:endParaRPr sz="34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dirty="0"/>
              <a:t>1H 2021</a:t>
            </a:r>
            <a:endParaRPr sz="3400" b="1" dirty="0"/>
          </a:p>
        </p:txBody>
      </p:sp>
      <p:pic>
        <p:nvPicPr>
          <p:cNvPr id="263" name="Google Shape;263;ge2ffdb4f67_0_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e2ffdb4f67_0_58"/>
          <p:cNvSpPr/>
          <p:nvPr/>
        </p:nvSpPr>
        <p:spPr>
          <a:xfrm>
            <a:off x="7871731" y="3085275"/>
            <a:ext cx="202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>
                <a:solidFill>
                  <a:schemeClr val="dk1"/>
                </a:solidFill>
              </a:rPr>
              <a:t>Антон Птушкин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5" name="Google Shape;265;ge2ffdb4f67_0_58"/>
          <p:cNvSpPr/>
          <p:nvPr/>
        </p:nvSpPr>
        <p:spPr>
          <a:xfrm>
            <a:off x="5421223" y="3090000"/>
            <a:ext cx="191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Познаватель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e2ffdb4f67_0_58"/>
          <p:cNvSpPr/>
          <p:nvPr/>
        </p:nvSpPr>
        <p:spPr>
          <a:xfrm>
            <a:off x="2970721" y="3089992"/>
            <a:ext cx="14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SlivkiShow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ge2ffdb4f67_0_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0725" y="1086625"/>
            <a:ext cx="1911700" cy="1857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533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2ffdb4f67_0_70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15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e2ffdb4f67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e2ffdb4f67_0_70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e2ffdb4f67_0_70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YouTube. </a:t>
            </a:r>
            <a:r>
              <a:rPr lang="ru-RU" sz="240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Деталізація</a:t>
            </a: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. Рейтинг 1H 2021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7" name="Google Shape;277;ge2ffdb4f67_0_70"/>
          <p:cNvGraphicFramePr/>
          <p:nvPr>
            <p:extLst>
              <p:ext uri="{D42A27DB-BD31-4B8C-83A1-F6EECF244321}">
                <p14:modId xmlns:p14="http://schemas.microsoft.com/office/powerpoint/2010/main" val="1283673601"/>
              </p:ext>
            </p:extLst>
          </p:nvPr>
        </p:nvGraphicFramePr>
        <p:xfrm>
          <a:off x="1471732" y="679300"/>
          <a:ext cx="9130825" cy="575850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6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2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0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ЗАГАЛЬНИЙ БАЛ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ЗАГАЛЬНИЙ БАЛ ЗВАЖЕНИЙ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Політика за останні 12 місяців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Відносна рекламна активність за останні 6 місяців*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SlivkiShow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6,0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2</a:t>
                      </a: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/>
                        <a:t>Познаватель</a:t>
                      </a:r>
                      <a:endParaRPr sz="1000" dirty="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37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3</a:t>
                      </a: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Антон Птушкин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4</a:t>
                      </a: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Magic Five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5</a:t>
                      </a: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Чоткий Паца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27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4,3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6</a:t>
                      </a: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vanzai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26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</a:rPr>
                        <a:t>7</a:t>
                      </a:r>
                      <a:endParaRPr sz="100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Дима Евтушенко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ORJEUNESSE</a:t>
                      </a:r>
                      <a:endParaRPr sz="1000"/>
                    </a:p>
                  </a:txBody>
                  <a:tcPr marL="0" marR="0" marT="0" marB="0" anchor="b">
                    <a:lnL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21</a:t>
                      </a:r>
                      <a:endParaRPr sz="1000"/>
                    </a:p>
                  </a:txBody>
                  <a:tcPr marL="0" marR="0" marT="0" marB="0" anchor="b">
                    <a:lnL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2,5</a:t>
                      </a:r>
                      <a:endParaRPr sz="1000"/>
                    </a:p>
                  </a:txBody>
                  <a:tcPr marL="0" marR="0" marT="0" marB="0" anchor="b">
                    <a:lnL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Василь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21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Доктор Комаровский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2,4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Интересный Фикус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2,4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InfoCar: тест-драйвы авто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20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2,3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TheBrainDit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2,2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Room Factory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17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2,2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Ольга Матвей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2,1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Yarik Paw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2,1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17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Afinka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2,1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18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Владимир Шмонденко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2,1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19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Vitalik Ignatyuk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2,0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20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itpedia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2,0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21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ЭСКОБАР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2,0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22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Big Money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23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CheAnD TV - Andrew Chehmenok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13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24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slidan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1,9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VERTUHA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26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YanGo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</a:rPr>
                        <a:t>27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Daniel Gro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5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28</a:t>
                      </a:r>
                      <a:endParaRPr sz="1000" dirty="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ИККЕРО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5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29</a:t>
                      </a:r>
                      <a:endParaRPr sz="1000" dirty="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Holdik Live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5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/>
                        <a:t>30</a:t>
                      </a:r>
                      <a:endParaRPr sz="1000" dirty="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</a:rPr>
                        <a:t>Выпечка и кулинария.</a:t>
                      </a:r>
                      <a:endParaRPr sz="1000" dirty="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15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1,8</a:t>
                      </a:r>
                      <a:endParaRPr sz="1000"/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10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1</a:t>
                      </a:r>
                      <a:endParaRPr sz="1000" dirty="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9" name="Google Shape;170;ge2ffdb4f67_0_20"/>
          <p:cNvSpPr txBox="1"/>
          <p:nvPr/>
        </p:nvSpPr>
        <p:spPr>
          <a:xfrm>
            <a:off x="137012" y="6583375"/>
            <a:ext cx="292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Деякі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позиції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рейтингу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видалені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прохання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70;ge2ffdb4f67_0_20"/>
          <p:cNvSpPr txBox="1"/>
          <p:nvPr/>
        </p:nvSpPr>
        <p:spPr>
          <a:xfrm>
            <a:off x="10237062" y="3198188"/>
            <a:ext cx="18113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висока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рекламна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низька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0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5075" y="1086625"/>
            <a:ext cx="1971601" cy="19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1225" y="1086625"/>
            <a:ext cx="1971601" cy="19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7375" y="1086625"/>
            <a:ext cx="1911600" cy="19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3"/>
          <p:cNvSpPr/>
          <p:nvPr/>
        </p:nvSpPr>
        <p:spPr>
          <a:xfrm>
            <a:off x="2970731" y="3085275"/>
            <a:ext cx="202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>
                <a:solidFill>
                  <a:schemeClr val="dk1"/>
                </a:solidFill>
              </a:rPr>
              <a:t>Антон Птушкин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6" name="Google Shape;286;p13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"/>
          <p:cNvSpPr txBox="1"/>
          <p:nvPr/>
        </p:nvSpPr>
        <p:spPr>
          <a:xfrm>
            <a:off x="920550" y="1750875"/>
            <a:ext cx="21069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YouTube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TOP-3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2020</a:t>
            </a:r>
            <a:endParaRPr sz="3400" b="1"/>
          </a:p>
        </p:txBody>
      </p:sp>
      <p:pic>
        <p:nvPicPr>
          <p:cNvPr id="288" name="Google Shape;2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3"/>
          <p:cNvSpPr/>
          <p:nvPr/>
        </p:nvSpPr>
        <p:spPr>
          <a:xfrm>
            <a:off x="7871731" y="3085275"/>
            <a:ext cx="202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>
                <a:solidFill>
                  <a:schemeClr val="dk1"/>
                </a:solidFill>
              </a:rPr>
              <a:t>Yarik Paw</a:t>
            </a:r>
            <a:endParaRPr/>
          </a:p>
        </p:txBody>
      </p:sp>
      <p:sp>
        <p:nvSpPr>
          <p:cNvPr id="290" name="Google Shape;290;p13"/>
          <p:cNvSpPr/>
          <p:nvPr/>
        </p:nvSpPr>
        <p:spPr>
          <a:xfrm>
            <a:off x="5421223" y="3090000"/>
            <a:ext cx="191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>
                <a:solidFill>
                  <a:schemeClr val="dk1"/>
                </a:solidFill>
              </a:rPr>
              <a:t>Дима Евтушенко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1842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" name="Google Shape;295;p14"/>
          <p:cNvGraphicFramePr/>
          <p:nvPr>
            <p:extLst>
              <p:ext uri="{D42A27DB-BD31-4B8C-83A1-F6EECF244321}">
                <p14:modId xmlns:p14="http://schemas.microsoft.com/office/powerpoint/2010/main" val="2620849034"/>
              </p:ext>
            </p:extLst>
          </p:nvPr>
        </p:nvGraphicFramePr>
        <p:xfrm>
          <a:off x="1471732" y="831700"/>
          <a:ext cx="9130825" cy="5141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6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2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9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ЗАГАЛЬНИЙ БАЛ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ЗАГАЛЬНИЙ БАЛ ЗВАЖЕНИЙ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Політика за останні 12 місяців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Відносна рекламна активність за останні 6 місяців*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Антон Птушкин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6.4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Дима Евтушенко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5.3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Yarik Paw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4.0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Ольга Матвей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4.0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  <a:endParaRPr sz="1000" i="0" u="none" strike="noStrike" cap="non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ORJEUNESSE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26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3.6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Телебачення Торонто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3.2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Так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Василь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23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3.2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8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Vitalik Ignatyuk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3.1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9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Владимир Шмонденко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3.0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10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імені Т.Г. Шевченка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3.0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11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Доктор Комаровский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ТРЕНДЕЦЬ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23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13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Holdik Live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2.8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14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Kolegi Studio!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23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2.7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Так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ND Production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18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2.7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16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alyona</a:t>
                      </a:r>
                      <a:r>
                        <a:rPr lang="ru-RU" sz="1000" dirty="0">
                          <a:latin typeface="+mj-lt"/>
                        </a:rPr>
                        <a:t> </a:t>
                      </a:r>
                      <a:r>
                        <a:rPr lang="ru-RU" sz="1000" dirty="0" err="1">
                          <a:latin typeface="+mj-lt"/>
                        </a:rPr>
                        <a:t>alyona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2.6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17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Thebox - о технике и гаджетах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2.6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3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InfoCar: тест-драйвы авто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2.6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19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CheAnD</a:t>
                      </a:r>
                      <a:r>
                        <a:rPr lang="ru-RU" sz="1000" dirty="0">
                          <a:latin typeface="+mj-lt"/>
                        </a:rPr>
                        <a:t> TV - </a:t>
                      </a:r>
                      <a:r>
                        <a:rPr lang="ru-RU" sz="1000" dirty="0" err="1">
                          <a:latin typeface="+mj-lt"/>
                        </a:rPr>
                        <a:t>Andrew</a:t>
                      </a:r>
                      <a:r>
                        <a:rPr lang="ru-RU" sz="1000" dirty="0">
                          <a:latin typeface="+mj-lt"/>
                        </a:rPr>
                        <a:t> </a:t>
                      </a:r>
                      <a:r>
                        <a:rPr lang="ru-RU" sz="1000" dirty="0" err="1">
                          <a:latin typeface="+mj-lt"/>
                        </a:rPr>
                        <a:t>Chehmenok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RDeni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21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Andrey</a:t>
                      </a:r>
                      <a:r>
                        <a:rPr lang="ru-RU" sz="1000" dirty="0">
                          <a:latin typeface="+mj-lt"/>
                        </a:rPr>
                        <a:t> </a:t>
                      </a:r>
                      <a:r>
                        <a:rPr lang="ru-RU" sz="1000" dirty="0" err="1">
                          <a:latin typeface="+mj-lt"/>
                        </a:rPr>
                        <a:t>Burenok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22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Клятий</a:t>
                      </a:r>
                      <a:r>
                        <a:rPr lang="ru-RU" sz="1000" dirty="0">
                          <a:latin typeface="+mj-lt"/>
                        </a:rPr>
                        <a:t> </a:t>
                      </a:r>
                      <a:r>
                        <a:rPr lang="ru-RU" sz="1000" dirty="0" err="1">
                          <a:latin typeface="+mj-lt"/>
                        </a:rPr>
                        <a:t>раціоналіст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23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Ліжник</a:t>
                      </a:r>
                      <a:r>
                        <a:rPr lang="ru-RU" sz="1000" dirty="0">
                          <a:latin typeface="+mj-lt"/>
                        </a:rPr>
                        <a:t> TV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24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Тьоха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25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Андрій Марисюк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19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26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Dima</a:t>
                      </a:r>
                      <a:r>
                        <a:rPr lang="ru-RU" sz="1000" dirty="0">
                          <a:latin typeface="+mj-lt"/>
                        </a:rPr>
                        <a:t> </a:t>
                      </a:r>
                      <a:r>
                        <a:rPr lang="ru-RU" sz="1000" dirty="0" err="1">
                          <a:latin typeface="+mj-lt"/>
                        </a:rPr>
                        <a:t>Maleev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22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2.5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0" u="none" strike="noStrike" cap="non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27</a:t>
                      </a:r>
                      <a:endParaRPr sz="1000" i="0" u="none" strike="noStrike" cap="non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Бегущий Банкир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20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Так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latin typeface="+mj-lt"/>
                        </a:rPr>
                        <a:t>28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Открытый Перекуп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latin typeface="+mj-lt"/>
                        </a:rPr>
                        <a:t>29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latin typeface="+mj-lt"/>
                        </a:rPr>
                        <a:t>Выпечка и кулинария.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18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latin typeface="+mj-lt"/>
                        </a:rPr>
                        <a:t>Ні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latin typeface="+mj-lt"/>
                        </a:rPr>
                        <a:t>1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 smtClean="0">
                          <a:latin typeface="+mj-lt"/>
                        </a:rPr>
                        <a:t>30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err="1">
                          <a:solidFill>
                            <a:schemeClr val="dk1"/>
                          </a:solidFill>
                          <a:latin typeface="+mj-lt"/>
                        </a:rPr>
                        <a:t>Вацко</a:t>
                      </a:r>
                      <a:r>
                        <a:rPr lang="ru-RU" sz="1000" dirty="0">
                          <a:solidFill>
                            <a:schemeClr val="dk1"/>
                          </a:solidFill>
                          <a:latin typeface="+mj-lt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dk1"/>
                          </a:solidFill>
                          <a:latin typeface="+mj-lt"/>
                        </a:rPr>
                        <a:t>Live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latin typeface="+mj-lt"/>
                        </a:rPr>
                        <a:t>21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2.4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latin typeface="+mj-lt"/>
                        </a:rPr>
                        <a:t>Ні</a:t>
                      </a:r>
                      <a:endParaRPr sz="100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latin typeface="+mj-lt"/>
                        </a:rPr>
                        <a:t>4</a:t>
                      </a:r>
                      <a:endParaRPr sz="1000" dirty="0">
                        <a:latin typeface="+mj-lt"/>
                      </a:endParaRP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296" name="Google Shape;296;p14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17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4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YouTube. </a:t>
            </a:r>
            <a:r>
              <a:rPr lang="ru-RU" sz="240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Деталізація</a:t>
            </a: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. Рейтинг 2020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70;ge2ffdb4f67_0_20"/>
          <p:cNvSpPr txBox="1"/>
          <p:nvPr/>
        </p:nvSpPr>
        <p:spPr>
          <a:xfrm>
            <a:off x="10237062" y="3198188"/>
            <a:ext cx="18113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висока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рекламна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низька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0;ge2ffdb4f67_0_20"/>
          <p:cNvSpPr txBox="1"/>
          <p:nvPr/>
        </p:nvSpPr>
        <p:spPr>
          <a:xfrm>
            <a:off x="337977" y="6583375"/>
            <a:ext cx="292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Деякі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позиції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рейтингу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видалені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прохання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464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a6336f462_0_241"/>
          <p:cNvSpPr txBox="1">
            <a:spLocks noGrp="1"/>
          </p:cNvSpPr>
          <p:nvPr>
            <p:ph type="title"/>
          </p:nvPr>
        </p:nvSpPr>
        <p:spPr>
          <a:xfrm>
            <a:off x="2761200" y="1104300"/>
            <a:ext cx="761395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uk-UA" sz="4000" b="1" dirty="0" smtClean="0">
                <a:latin typeface="Arial"/>
                <a:cs typeface="Arial"/>
                <a:sym typeface="Arial"/>
              </a:rPr>
              <a:t>ТОП </a:t>
            </a:r>
            <a:r>
              <a:rPr lang="en-US" sz="4000" b="1" dirty="0" smtClean="0">
                <a:latin typeface="Arial"/>
                <a:cs typeface="Arial"/>
                <a:sym typeface="Arial"/>
              </a:rPr>
              <a:t>TIKTOK</a:t>
            </a:r>
            <a:r>
              <a:rPr lang="uk-UA" b="1" dirty="0" smtClean="0">
                <a:latin typeface="Arial"/>
                <a:cs typeface="Arial"/>
                <a:sym typeface="Arial"/>
              </a:rPr>
              <a:t>-</a:t>
            </a:r>
            <a:r>
              <a:rPr lang="uk-UA" b="1" dirty="0" err="1" smtClean="0">
                <a:latin typeface="Arial"/>
                <a:cs typeface="Arial"/>
                <a:sym typeface="Arial"/>
              </a:rPr>
              <a:t>інфлюенсери</a:t>
            </a:r>
            <a:endParaRPr dirty="0"/>
          </a:p>
        </p:txBody>
      </p:sp>
      <p:pic>
        <p:nvPicPr>
          <p:cNvPr id="162" name="Google Shape;162;gca6336f462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ca6336f462_0_241"/>
          <p:cNvSpPr/>
          <p:nvPr/>
        </p:nvSpPr>
        <p:spPr>
          <a:xfrm rot="-5400000">
            <a:off x="8782950" y="-3436850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93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2ffdb4f67_0_29"/>
          <p:cNvSpPr txBox="1"/>
          <p:nvPr/>
        </p:nvSpPr>
        <p:spPr>
          <a:xfrm>
            <a:off x="920550" y="1750875"/>
            <a:ext cx="106284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dirty="0" err="1"/>
              <a:t>TikTik</a:t>
            </a:r>
            <a:endParaRPr sz="34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TOP-3</a:t>
            </a:r>
            <a:endParaRPr sz="34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400" b="1" dirty="0" smtClean="0"/>
              <a:t>1H</a:t>
            </a:r>
            <a:r>
              <a:rPr lang="ru-RU" sz="3400" b="1" dirty="0" smtClean="0"/>
              <a:t>202</a:t>
            </a:r>
            <a:r>
              <a:rPr lang="en-US" sz="3400" b="1" smtClean="0"/>
              <a:t>1</a:t>
            </a:r>
            <a:endParaRPr sz="3400" b="1" dirty="0"/>
          </a:p>
        </p:txBody>
      </p:sp>
      <p:pic>
        <p:nvPicPr>
          <p:cNvPr id="207" name="Google Shape;207;ge2ffdb4f67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350" y="1091250"/>
            <a:ext cx="1928875" cy="19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e2ffdb4f67_0_29"/>
          <p:cNvSpPr/>
          <p:nvPr/>
        </p:nvSpPr>
        <p:spPr>
          <a:xfrm>
            <a:off x="5123006" y="3089992"/>
            <a:ext cx="11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@</a:t>
            </a: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nnotochka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e2ffdb4f67_0_2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2836" y="1091245"/>
            <a:ext cx="1919037" cy="191903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e2ffdb4f67_0_29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e2ffdb4f67_0_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e2ffdb4f67_0_29"/>
          <p:cNvSpPr/>
          <p:nvPr/>
        </p:nvSpPr>
        <p:spPr>
          <a:xfrm>
            <a:off x="2662340" y="3089992"/>
            <a:ext cx="183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@y.yevchenko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e2ffdb4f67_0_29"/>
          <p:cNvSpPr/>
          <p:nvPr/>
        </p:nvSpPr>
        <p:spPr>
          <a:xfrm>
            <a:off x="7573656" y="3089992"/>
            <a:ext cx="119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@ledboy1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e2ffdb4f67_0_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3475" y="1091250"/>
            <a:ext cx="1919050" cy="191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79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c95585b8d6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c95585b8d6_1_0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c95585b8d6_1_0"/>
          <p:cNvSpPr txBox="1"/>
          <p:nvPr/>
        </p:nvSpPr>
        <p:spPr>
          <a:xfrm>
            <a:off x="1079850" y="1586925"/>
            <a:ext cx="1003230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AutoNum type="arabicPeriod"/>
            </a:pPr>
            <a:r>
              <a:rPr lang="ru-RU" sz="2700" dirty="0" err="1"/>
              <a:t>Вступні</a:t>
            </a:r>
            <a:r>
              <a:rPr lang="ru-RU" sz="2700" dirty="0"/>
              <a:t> </a:t>
            </a:r>
            <a:r>
              <a:rPr lang="ru-RU" sz="2700" dirty="0" err="1"/>
              <a:t>тези</a:t>
            </a:r>
            <a:r>
              <a:rPr lang="ru-RU" sz="2700" dirty="0"/>
              <a:t> </a:t>
            </a:r>
            <a:r>
              <a:rPr lang="ru-RU" sz="2700" dirty="0" err="1"/>
              <a:t>членів</a:t>
            </a:r>
            <a:r>
              <a:rPr lang="ru-RU" sz="2700" dirty="0"/>
              <a:t> </a:t>
            </a:r>
            <a:r>
              <a:rPr lang="ru-RU" sz="2700" dirty="0" err="1"/>
              <a:t>комітету</a:t>
            </a:r>
            <a:endParaRPr sz="2700" dirty="0"/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uk-UA" sz="2700" dirty="0"/>
              <a:t>Короткий огляд </a:t>
            </a:r>
            <a:r>
              <a:rPr lang="uk-UA" sz="2700" dirty="0" smtClean="0"/>
              <a:t>методології</a:t>
            </a:r>
            <a:endParaRPr sz="2700" dirty="0"/>
          </a:p>
          <a:p>
            <a:pPr marL="457200" lvl="0" indent="-400050">
              <a:buSzPts val="2700"/>
              <a:buAutoNum type="arabicPeriod"/>
            </a:pPr>
            <a:r>
              <a:rPr lang="uk-UA" sz="2700" dirty="0"/>
              <a:t>Рейтинг </a:t>
            </a:r>
            <a:r>
              <a:rPr lang="en-US" sz="2700" dirty="0" smtClean="0"/>
              <a:t>Instagram</a:t>
            </a:r>
            <a:r>
              <a:rPr lang="uk-UA" sz="2700" dirty="0" smtClean="0"/>
              <a:t>-</a:t>
            </a:r>
            <a:r>
              <a:rPr lang="uk-UA" sz="2700" dirty="0" err="1" smtClean="0"/>
              <a:t>інфлюенсерів</a:t>
            </a:r>
            <a:endParaRPr lang="uk-UA" sz="2700" dirty="0" smtClean="0"/>
          </a:p>
          <a:p>
            <a:pPr marL="457200" indent="-400050">
              <a:buSzPts val="2700"/>
              <a:buFont typeface="Arial"/>
              <a:buAutoNum type="arabicPeriod"/>
            </a:pPr>
            <a:r>
              <a:rPr lang="uk-UA" sz="2700" dirty="0"/>
              <a:t>Рейтинг </a:t>
            </a:r>
            <a:r>
              <a:rPr lang="en-US" sz="2700" dirty="0" smtClean="0"/>
              <a:t>YouTube</a:t>
            </a:r>
            <a:r>
              <a:rPr lang="uk-UA" sz="2700" dirty="0" smtClean="0"/>
              <a:t>-</a:t>
            </a:r>
            <a:r>
              <a:rPr lang="uk-UA" sz="2700" dirty="0" err="1" smtClean="0"/>
              <a:t>інфлюенсерів</a:t>
            </a:r>
            <a:endParaRPr lang="en-US" sz="2700" dirty="0"/>
          </a:p>
          <a:p>
            <a:pPr marL="457200" indent="-400050">
              <a:buSzPts val="2700"/>
              <a:buFont typeface="Arial"/>
              <a:buAutoNum type="arabicPeriod"/>
            </a:pPr>
            <a:r>
              <a:rPr lang="uk-UA" sz="2700" dirty="0" smtClean="0"/>
              <a:t>Рейтинг </a:t>
            </a:r>
            <a:r>
              <a:rPr lang="en-US" sz="2700" dirty="0" err="1" smtClean="0"/>
              <a:t>TikTok</a:t>
            </a:r>
            <a:r>
              <a:rPr lang="uk-UA" sz="2700" dirty="0" smtClean="0"/>
              <a:t>-</a:t>
            </a:r>
            <a:r>
              <a:rPr lang="uk-UA" sz="2700" dirty="0" err="1" smtClean="0"/>
              <a:t>інфлюенсерів</a:t>
            </a:r>
            <a:endParaRPr sz="2700" dirty="0"/>
          </a:p>
        </p:txBody>
      </p:sp>
      <p:sp>
        <p:nvSpPr>
          <p:cNvPr id="81" name="Google Shape;81;gc95585b8d6_1_0"/>
          <p:cNvSpPr txBox="1"/>
          <p:nvPr/>
        </p:nvSpPr>
        <p:spPr>
          <a:xfrm>
            <a:off x="1150050" y="277600"/>
            <a:ext cx="989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3600" b="1">
                <a:solidFill>
                  <a:srgbClr val="FF0000"/>
                </a:solidFill>
                <a:highlight>
                  <a:srgbClr val="FFFFFF"/>
                </a:highlight>
              </a:rPr>
              <a:t>Зміст</a:t>
            </a:r>
            <a:endParaRPr sz="3600" b="1" i="0" u="none" strike="noStrike" cap="none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2ffdb4f67_0_41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20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e2ffdb4f67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e2ffdb4f67_0_41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e2ffdb4f67_0_41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TikTok. </a:t>
            </a:r>
            <a:r>
              <a:rPr lang="ru-RU" sz="240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Деталізація. Рейтинг 1H 202</a:t>
            </a: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4" name="Google Shape;224;ge2ffdb4f67_0_41"/>
          <p:cNvGraphicFramePr/>
          <p:nvPr>
            <p:extLst>
              <p:ext uri="{D42A27DB-BD31-4B8C-83A1-F6EECF244321}">
                <p14:modId xmlns:p14="http://schemas.microsoft.com/office/powerpoint/2010/main" val="4118358429"/>
              </p:ext>
            </p:extLst>
          </p:nvPr>
        </p:nvGraphicFramePr>
        <p:xfrm>
          <a:off x="1606270" y="811225"/>
          <a:ext cx="9284275" cy="50494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7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ЗАГАЛЬНИЙ БАЛ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ЗАГАЛЬНИЙ БАЛ ЗВАЖЕНИЙ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Політика за останні 12 місяців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Відносна рекламна активність за останні 6 місяців*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@y.yevchenko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7,0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@nnotochka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@ledboy1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6,0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Ні</a:t>
                      </a:r>
                      <a:endParaRPr sz="1000"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@maxburiak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@zakhandrevich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@malibash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5,1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@nevaaadaa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@mashukovskiy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@chervonenko__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@egor69kaaa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11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@di.rubens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@rodion_ytube_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@dux.a_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@romakievsky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@elis.stone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@ulyana_kovalyk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@lana.timon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@kirealss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4,0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19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@tetya_mottya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20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i="0" u="none" strike="noStrike" cap="none">
                          <a:solidFill>
                            <a:schemeClr val="dk1"/>
                          </a:solidFill>
                        </a:rPr>
                        <a:t>20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@annatrincher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21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@katyapustovitt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@husmut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18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@voloshyn_97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@demianvolkov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@anisimovan_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14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2,9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@lanaappetitovna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2,6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@evadubovitskayaa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12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2,5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4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@sinulin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2,3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29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@rendy_vlad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</a:t>
                      </a:r>
                      <a:endParaRPr sz="100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30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mpd="sng">
                      <a:noFill/>
                      <a:prstDash val="soli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@zelenska.darina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7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1,1</a:t>
                      </a:r>
                      <a:endParaRPr sz="1000"/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>
                          <a:solidFill>
                            <a:schemeClr val="dk1"/>
                          </a:solidFill>
                        </a:rPr>
                        <a:t>Ні</a:t>
                      </a:r>
                      <a:endParaRPr/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2</a:t>
                      </a:r>
                      <a:endParaRPr sz="1000" dirty="0"/>
                    </a:p>
                  </a:txBody>
                  <a:tcPr marL="0" marR="0" marT="0" marB="0" anchor="b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8" name="Google Shape;170;ge2ffdb4f67_0_20"/>
          <p:cNvSpPr txBox="1"/>
          <p:nvPr/>
        </p:nvSpPr>
        <p:spPr>
          <a:xfrm>
            <a:off x="10317446" y="3198188"/>
            <a:ext cx="18113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висока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рекламна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низька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0;ge2ffdb4f67_0_20"/>
          <p:cNvSpPr txBox="1"/>
          <p:nvPr/>
        </p:nvSpPr>
        <p:spPr>
          <a:xfrm>
            <a:off x="337977" y="6583375"/>
            <a:ext cx="292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Деякі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позиції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рейтингу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видалені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прохання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01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920550" y="1750875"/>
            <a:ext cx="106284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TikTok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TOP-3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2020</a:t>
            </a:r>
            <a:endParaRPr sz="3400" b="1"/>
          </a:p>
        </p:txBody>
      </p:sp>
      <p:pic>
        <p:nvPicPr>
          <p:cNvPr id="231" name="Google Shape;2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0"/>
          <p:cNvSpPr/>
          <p:nvPr/>
        </p:nvSpPr>
        <p:spPr>
          <a:xfrm>
            <a:off x="2662340" y="3089992"/>
            <a:ext cx="1830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@elizabethvasilenko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"/>
          <p:cNvSpPr/>
          <p:nvPr/>
        </p:nvSpPr>
        <p:spPr>
          <a:xfrm>
            <a:off x="5155087" y="3089992"/>
            <a:ext cx="9749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@</a:t>
            </a: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lianayel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7573656" y="3089992"/>
            <a:ext cx="119295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@</a:t>
            </a: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nnotochka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2340" y="1086628"/>
            <a:ext cx="1908566" cy="190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5087" y="1086628"/>
            <a:ext cx="1913283" cy="191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73486" y="1091245"/>
            <a:ext cx="1919037" cy="1919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47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 smtClean="0"/>
              <a:t>22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FF0000"/>
                </a:solidFill>
                <a:highlight>
                  <a:srgbClr val="FFFFFF"/>
                </a:highlight>
              </a:rPr>
              <a:t>TikTok. </a:t>
            </a:r>
            <a:r>
              <a:rPr lang="ru-RU" sz="2400" b="1" i="0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Деталізація. Рейтинг 2020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6" name="Google Shape;246;p11"/>
          <p:cNvGraphicFramePr/>
          <p:nvPr>
            <p:extLst>
              <p:ext uri="{D42A27DB-BD31-4B8C-83A1-F6EECF244321}">
                <p14:modId xmlns:p14="http://schemas.microsoft.com/office/powerpoint/2010/main" val="717202324"/>
              </p:ext>
            </p:extLst>
          </p:nvPr>
        </p:nvGraphicFramePr>
        <p:xfrm>
          <a:off x="1453870" y="658825"/>
          <a:ext cx="9284275" cy="575808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8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7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ЗАГАЛЬНИЙ БАЛ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ЗАГАЛЬНИЙ БАЛ ЗВАЖЕНИЙ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Політика за останні 12 місяців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Відносна рекламна активність за останні 6 місяців*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@elizabethvasilenko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6.6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@lianayel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37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6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@nnotochka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5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@y.yevchenko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5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@danilis_boom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5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@malibash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@kirealss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4,2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@murafa_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@zelenska.darina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@maxburiak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11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@top_team_housee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4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@beembi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@demianvolkov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@aleksakzm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@irinakudashova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@zakhandrevich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@dux.a_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 sz="11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@ilyadais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@nazivin00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20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/>
                        <a:t>@</a:t>
                      </a:r>
                      <a:r>
                        <a:rPr lang="ru-RU" sz="1100" dirty="0" err="1"/>
                        <a:t>mashukovskiy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20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3</a:t>
                      </a:r>
                      <a:r>
                        <a:rPr lang="ru-RU" sz="1100"/>
                        <a:t>,</a:t>
                      </a:r>
                      <a:r>
                        <a:rPr lang="ru-RU" sz="1100" u="none" strike="noStrike" cap="none"/>
                        <a:t>3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/>
                        <a:t>1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21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 smtClean="0">
                          <a:uFill>
                            <a:noFill/>
                          </a:uFill>
                        </a:rPr>
                        <a:t>husmut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19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3,3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1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22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annatrincher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21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3,3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4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23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@voloshyn_97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19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3,2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3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24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tetya_mottya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19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3,1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25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alona_venum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15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2,9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1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26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evadubovitskayaa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15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2,8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27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romakievsky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17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2,7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1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28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on.luis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15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2,7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1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29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zavtura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15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2,7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/>
                        <a:t>Ні</a:t>
                      </a:r>
                      <a:endParaRPr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/>
                        <a:t>1</a:t>
                      </a:r>
                      <a:endParaRPr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30</a:t>
                      </a:r>
                      <a:endParaRPr sz="10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uFill>
                            <a:noFill/>
                          </a:uFill>
                        </a:rPr>
                        <a:t>@</a:t>
                      </a:r>
                      <a:r>
                        <a:rPr lang="ru-RU" sz="1100" dirty="0" err="1">
                          <a:uFill>
                            <a:noFill/>
                          </a:uFill>
                        </a:rPr>
                        <a:t>anisimovan</a:t>
                      </a:r>
                      <a:r>
                        <a:rPr lang="ru-RU" sz="1100" dirty="0">
                          <a:uFill>
                            <a:noFill/>
                          </a:uFill>
                        </a:rPr>
                        <a:t>_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16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2,6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err="1"/>
                        <a:t>Ні</a:t>
                      </a:r>
                      <a:endParaRPr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1100" dirty="0"/>
                        <a:t>2</a:t>
                      </a:r>
                      <a:endParaRPr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8" name="Google Shape;170;ge2ffdb4f67_0_20"/>
          <p:cNvSpPr txBox="1"/>
          <p:nvPr/>
        </p:nvSpPr>
        <p:spPr>
          <a:xfrm>
            <a:off x="10237062" y="3198188"/>
            <a:ext cx="18113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висока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рекламна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активність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дуже</a:t>
            </a:r>
            <a:r>
              <a:rPr lang="ru-RU" sz="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низька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70;ge2ffdb4f67_0_20"/>
          <p:cNvSpPr txBox="1"/>
          <p:nvPr/>
        </p:nvSpPr>
        <p:spPr>
          <a:xfrm>
            <a:off x="337977" y="6583375"/>
            <a:ext cx="292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Деякі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позиції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рейтингу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видалені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прохання</a:t>
            </a:r>
            <a:r>
              <a:rPr lang="ru-RU" sz="800" b="0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1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учасників</a:t>
            </a:r>
            <a:endParaRPr sz="8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54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a6336f462_0_241"/>
          <p:cNvSpPr txBox="1">
            <a:spLocks noGrp="1"/>
          </p:cNvSpPr>
          <p:nvPr>
            <p:ph type="title"/>
          </p:nvPr>
        </p:nvSpPr>
        <p:spPr>
          <a:xfrm>
            <a:off x="3530050" y="1104300"/>
            <a:ext cx="6845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4000" b="1">
                <a:latin typeface="Arial"/>
                <a:ea typeface="Arial"/>
                <a:cs typeface="Arial"/>
                <a:sym typeface="Arial"/>
              </a:rPr>
              <a:t>Дякуємо!</a:t>
            </a:r>
            <a:br>
              <a:rPr lang="ru-RU" sz="4000" b="1">
                <a:latin typeface="Arial"/>
                <a:ea typeface="Arial"/>
                <a:cs typeface="Arial"/>
                <a:sym typeface="Arial"/>
              </a:rPr>
            </a:br>
            <a:r>
              <a:rPr lang="ru-RU" sz="4000" b="1">
                <a:latin typeface="Arial"/>
                <a:ea typeface="Arial"/>
                <a:cs typeface="Arial"/>
                <a:sym typeface="Arial"/>
              </a:rPr>
              <a:t>Долучайтесь до IAB!</a:t>
            </a:r>
            <a:endParaRPr/>
          </a:p>
        </p:txBody>
      </p:sp>
      <p:pic>
        <p:nvPicPr>
          <p:cNvPr id="162" name="Google Shape;162;gca6336f462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ca6336f462_0_241"/>
          <p:cNvSpPr/>
          <p:nvPr/>
        </p:nvSpPr>
        <p:spPr>
          <a:xfrm rot="-5400000">
            <a:off x="8782950" y="-3436850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ca6336f462_0_241"/>
          <p:cNvSpPr txBox="1"/>
          <p:nvPr/>
        </p:nvSpPr>
        <p:spPr>
          <a:xfrm>
            <a:off x="3364850" y="2928100"/>
            <a:ext cx="891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Calibri"/>
                <a:ea typeface="Calibri"/>
                <a:cs typeface="Calibri"/>
                <a:sym typeface="Calibri"/>
              </a:rPr>
              <a:t>якщо у вас є запитання чи коментарі, просимо надати їх на anastasiya.baydachenko@iab.com.ua.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4850" y="3960147"/>
            <a:ext cx="6246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IAB Ukraine </a:t>
            </a:r>
            <a:r>
              <a:rPr lang="ru-RU" dirty="0" smtClean="0"/>
              <a:t> та команда проекту </a:t>
            </a:r>
            <a:r>
              <a:rPr lang="uk-UA" dirty="0" smtClean="0"/>
              <a:t>висловлює щиру вдячність </a:t>
            </a:r>
            <a:r>
              <a:rPr lang="en-US" dirty="0" err="1" smtClean="0"/>
              <a:t>HypeAuditor</a:t>
            </a:r>
            <a:r>
              <a:rPr lang="en-US" dirty="0" smtClean="0"/>
              <a:t> </a:t>
            </a:r>
            <a:r>
              <a:rPr lang="uk-UA" dirty="0" smtClean="0"/>
              <a:t>за надані звіти.</a:t>
            </a:r>
            <a:endParaRPr lang="uk-U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/>
        </p:nvSpPr>
        <p:spPr>
          <a:xfrm>
            <a:off x="4451225" y="2157236"/>
            <a:ext cx="63543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dirty="0"/>
              <a:t>В Україні було </a:t>
            </a:r>
            <a:r>
              <a:rPr lang="uk-UA" dirty="0" smtClean="0"/>
              <a:t>багато</a:t>
            </a:r>
            <a:r>
              <a:rPr lang="ru-RU" dirty="0" smtClean="0"/>
              <a:t> </a:t>
            </a:r>
            <a:r>
              <a:rPr lang="ru-RU" dirty="0" err="1"/>
              <a:t>спроб</a:t>
            </a:r>
            <a:r>
              <a:rPr lang="ru-RU" dirty="0"/>
              <a:t> провести </a:t>
            </a:r>
            <a:r>
              <a:rPr lang="ru-RU" dirty="0" err="1"/>
              <a:t>рейтингування</a:t>
            </a:r>
            <a:r>
              <a:rPr lang="ru-RU" dirty="0"/>
              <a:t> </a:t>
            </a:r>
            <a:r>
              <a:rPr lang="ru-RU" dirty="0" err="1"/>
              <a:t>блогерів</a:t>
            </a:r>
            <a:r>
              <a:rPr lang="ru-RU" dirty="0"/>
              <a:t> у тому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вигляді</a:t>
            </a:r>
            <a:r>
              <a:rPr lang="ru-RU" dirty="0"/>
              <a:t>. </a:t>
            </a:r>
            <a:r>
              <a:rPr lang="ru-RU" dirty="0" err="1"/>
              <a:t>Частіше</a:t>
            </a:r>
            <a:r>
              <a:rPr lang="ru-RU" dirty="0"/>
              <a:t> за все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 </a:t>
            </a:r>
            <a:r>
              <a:rPr lang="ru-RU" dirty="0" err="1"/>
              <a:t>реалізовували</a:t>
            </a:r>
            <a:r>
              <a:rPr lang="ru-RU" dirty="0"/>
              <a:t> онлайн ЗМІ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видавничих</a:t>
            </a:r>
            <a:r>
              <a:rPr lang="ru-RU" dirty="0"/>
              <a:t> </a:t>
            </a:r>
            <a:r>
              <a:rPr lang="ru-RU" dirty="0" err="1"/>
              <a:t>домів</a:t>
            </a:r>
            <a:r>
              <a:rPr lang="ru-RU" dirty="0"/>
              <a:t>. Часто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єдиним</a:t>
            </a:r>
            <a:r>
              <a:rPr lang="ru-RU" dirty="0"/>
              <a:t> було </a:t>
            </a:r>
            <a:r>
              <a:rPr lang="ru-RU" dirty="0" err="1"/>
              <a:t>голосування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рейтинг </a:t>
            </a:r>
            <a:r>
              <a:rPr lang="ru-RU" dirty="0" err="1"/>
              <a:t>однобічним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суттєво</a:t>
            </a:r>
            <a:r>
              <a:rPr lang="ru-RU" dirty="0"/>
              <a:t> </a:t>
            </a:r>
            <a:r>
              <a:rPr lang="ru-RU" dirty="0" err="1"/>
              <a:t>обмеженим</a:t>
            </a:r>
            <a:r>
              <a:rPr lang="ru-RU" dirty="0"/>
              <a:t>, а значить, не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індустрії</a:t>
            </a:r>
            <a:r>
              <a:rPr lang="ru-RU" dirty="0"/>
              <a:t>,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  для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задач </a:t>
            </a:r>
            <a:r>
              <a:rPr lang="ru-RU" dirty="0" err="1"/>
              <a:t>повною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підписників</a:t>
            </a:r>
            <a:r>
              <a:rPr lang="ru-RU" dirty="0"/>
              <a:t> та ядро </a:t>
            </a:r>
            <a:r>
              <a:rPr lang="ru-RU" dirty="0" err="1"/>
              <a:t>аудиторії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, але не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визначальні</a:t>
            </a:r>
            <a:r>
              <a:rPr lang="ru-RU" dirty="0"/>
              <a:t>. До того ж,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голосування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потужного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«накруток» </a:t>
            </a:r>
            <a:r>
              <a:rPr lang="ru-RU" dirty="0" err="1"/>
              <a:t>голосів</a:t>
            </a:r>
            <a:r>
              <a:rPr lang="ru-RU" dirty="0"/>
              <a:t>, часто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хвилями</a:t>
            </a:r>
            <a:r>
              <a:rPr lang="ru-RU" dirty="0"/>
              <a:t> негативу онлайн та «</a:t>
            </a:r>
            <a:r>
              <a:rPr lang="ru-RU" dirty="0" err="1"/>
              <a:t>війнами</a:t>
            </a:r>
            <a:r>
              <a:rPr lang="ru-RU" dirty="0"/>
              <a:t> в </a:t>
            </a:r>
            <a:r>
              <a:rPr lang="ru-RU" dirty="0" err="1"/>
              <a:t>коментах</a:t>
            </a:r>
            <a:r>
              <a:rPr lang="ru-RU" dirty="0"/>
              <a:t>»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підписниками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. </a:t>
            </a:r>
            <a:r>
              <a:rPr lang="en-US" dirty="0"/>
              <a:t>IAB </a:t>
            </a:r>
            <a:r>
              <a:rPr lang="ru-RU" dirty="0" err="1"/>
              <a:t>Україна</a:t>
            </a:r>
            <a:r>
              <a:rPr lang="ru-RU" dirty="0"/>
              <a:t>, як </a:t>
            </a:r>
            <a:r>
              <a:rPr lang="ru-RU" dirty="0" err="1"/>
              <a:t>індустріальна</a:t>
            </a:r>
            <a:r>
              <a:rPr lang="ru-RU" dirty="0"/>
              <a:t> </a:t>
            </a:r>
            <a:r>
              <a:rPr lang="ru-RU" dirty="0" err="1"/>
              <a:t>організація</a:t>
            </a:r>
            <a:r>
              <a:rPr lang="ru-RU" dirty="0"/>
              <a:t>, та </a:t>
            </a:r>
            <a:r>
              <a:rPr lang="ru-RU" dirty="0" err="1"/>
              <a:t>Комітет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інфлюенсер</a:t>
            </a:r>
            <a:r>
              <a:rPr lang="ru-RU" dirty="0"/>
              <a:t> маркетингу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піти</a:t>
            </a:r>
            <a:r>
              <a:rPr lang="ru-RU" dirty="0"/>
              <a:t> </a:t>
            </a:r>
            <a:r>
              <a:rPr lang="ru-RU" dirty="0" err="1"/>
              <a:t>альтернативним</a:t>
            </a:r>
            <a:r>
              <a:rPr lang="ru-RU" dirty="0"/>
              <a:t> шляхом,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дозволити</a:t>
            </a:r>
            <a:r>
              <a:rPr lang="ru-RU" dirty="0"/>
              <a:t> маркетинг-командам </a:t>
            </a:r>
            <a:r>
              <a:rPr lang="ru-RU" dirty="0" err="1"/>
              <a:t>обирати</a:t>
            </a:r>
            <a:r>
              <a:rPr lang="ru-RU" dirty="0"/>
              <a:t> </a:t>
            </a:r>
            <a:r>
              <a:rPr lang="ru-RU" dirty="0" err="1"/>
              <a:t>партнерів</a:t>
            </a:r>
            <a:r>
              <a:rPr lang="ru-RU" dirty="0"/>
              <a:t>, </a:t>
            </a:r>
            <a:r>
              <a:rPr lang="ru-RU" dirty="0" err="1"/>
              <a:t>беручи</a:t>
            </a:r>
            <a:r>
              <a:rPr lang="ru-RU" dirty="0"/>
              <a:t> до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параметрів</a:t>
            </a:r>
            <a:r>
              <a:rPr lang="ru-RU" dirty="0"/>
              <a:t>.  Нашим </a:t>
            </a:r>
            <a:r>
              <a:rPr lang="ru-RU" dirty="0" err="1"/>
              <a:t>експертам</a:t>
            </a:r>
            <a:r>
              <a:rPr lang="ru-RU" dirty="0"/>
              <a:t>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побудувати</a:t>
            </a:r>
            <a:r>
              <a:rPr lang="ru-RU" dirty="0"/>
              <a:t> </a:t>
            </a:r>
            <a:r>
              <a:rPr lang="ru-RU" dirty="0" err="1"/>
              <a:t>багатофакторну</a:t>
            </a:r>
            <a:r>
              <a:rPr lang="ru-RU" dirty="0"/>
              <a:t> модель для </a:t>
            </a:r>
            <a:r>
              <a:rPr lang="ru-RU" dirty="0" err="1"/>
              <a:t>рейтингування</a:t>
            </a:r>
            <a:r>
              <a:rPr lang="ru-RU" dirty="0"/>
              <a:t> </a:t>
            </a:r>
            <a:r>
              <a:rPr lang="ru-RU" dirty="0" err="1"/>
              <a:t>блогерів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en-US" dirty="0" err="1"/>
              <a:t>hypeauditor</a:t>
            </a:r>
            <a:r>
              <a:rPr lang="en-US" dirty="0"/>
              <a:t> </a:t>
            </a:r>
            <a:r>
              <a:rPr lang="ru-RU" dirty="0" err="1"/>
              <a:t>щодо</a:t>
            </a:r>
            <a:r>
              <a:rPr lang="ru-RU" dirty="0"/>
              <a:t> платформ. </a:t>
            </a:r>
            <a:r>
              <a:rPr lang="ru-RU" dirty="0" err="1"/>
              <a:t>Сподіваюсь</a:t>
            </a:r>
            <a:r>
              <a:rPr lang="ru-RU" dirty="0"/>
              <a:t>, </a:t>
            </a:r>
            <a:r>
              <a:rPr lang="ru-RU" dirty="0" err="1"/>
              <a:t>такий</a:t>
            </a:r>
            <a:r>
              <a:rPr lang="ru-RU" dirty="0"/>
              <a:t> рейтинг стане в </a:t>
            </a:r>
            <a:r>
              <a:rPr lang="ru-RU" dirty="0" err="1"/>
              <a:t>нагоді</a:t>
            </a:r>
            <a:r>
              <a:rPr lang="ru-RU" dirty="0"/>
              <a:t> </a:t>
            </a:r>
            <a:r>
              <a:rPr lang="ru-RU" dirty="0" err="1"/>
              <a:t>індустрії</a:t>
            </a:r>
            <a:r>
              <a:rPr lang="ru-RU" dirty="0"/>
              <a:t> та </a:t>
            </a:r>
            <a:r>
              <a:rPr lang="ru-RU" dirty="0" err="1"/>
              <a:t>допоможе</a:t>
            </a:r>
            <a:r>
              <a:rPr lang="ru-RU" dirty="0"/>
              <a:t> </a:t>
            </a:r>
            <a:r>
              <a:rPr lang="ru-RU" dirty="0" err="1"/>
              <a:t>вибудовувати</a:t>
            </a:r>
            <a:r>
              <a:rPr lang="ru-RU" dirty="0"/>
              <a:t> </a:t>
            </a:r>
            <a:r>
              <a:rPr lang="ru-RU" dirty="0" err="1"/>
              <a:t>довгострокове</a:t>
            </a:r>
            <a:r>
              <a:rPr lang="ru-RU" dirty="0"/>
              <a:t> партнерство </a:t>
            </a:r>
            <a:r>
              <a:rPr lang="ru-RU" dirty="0" err="1"/>
              <a:t>між</a:t>
            </a:r>
            <a:r>
              <a:rPr lang="ru-RU" dirty="0"/>
              <a:t> брендами та </a:t>
            </a:r>
            <a:r>
              <a:rPr lang="ru-RU" dirty="0" err="1"/>
              <a:t>блогерами</a:t>
            </a:r>
            <a:r>
              <a:rPr lang="ru-RU" dirty="0"/>
              <a:t>.</a:t>
            </a:r>
          </a:p>
        </p:txBody>
      </p:sp>
      <p:sp>
        <p:nvSpPr>
          <p:cNvPr id="87" name="Google Shape;87;p2"/>
          <p:cNvSpPr txBox="1"/>
          <p:nvPr/>
        </p:nvSpPr>
        <p:spPr>
          <a:xfrm>
            <a:off x="9711226" y="1525575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9711235" y="1525580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 dirty="0">
                <a:solidFill>
                  <a:srgbClr val="FF2E1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0" b="1" dirty="0">
              <a:solidFill>
                <a:srgbClr val="FF2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/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4430575" y="1085398"/>
            <a:ext cx="523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dirty="0"/>
              <a:t>Анастасія </a:t>
            </a:r>
            <a:r>
              <a:rPr lang="uk-UA" sz="2800" b="1" dirty="0" err="1"/>
              <a:t>Байдаченко</a:t>
            </a:r>
            <a:endParaRPr sz="2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/>
              <a:t>CEO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2E1F"/>
                </a:solidFill>
              </a:rPr>
              <a:t>IAB Ukraine</a:t>
            </a:r>
            <a:endParaRPr b="1" dirty="0">
              <a:solidFill>
                <a:srgbClr val="FF2E1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rgbClr val="FF2E1F"/>
              </a:solidFill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62BC7-222C-3243-864B-A2D192F62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67" y="1716325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/>
        </p:nvSpPr>
        <p:spPr>
          <a:xfrm>
            <a:off x="9711226" y="1525575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9711235" y="1525580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>
                <a:solidFill>
                  <a:srgbClr val="FF2E1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0" b="1">
              <a:solidFill>
                <a:srgbClr val="FF2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4430575" y="1085398"/>
            <a:ext cx="523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400"/>
            </a:pPr>
            <a:r>
              <a:rPr lang="ru-RU" sz="2800" b="1" dirty="0" err="1" smtClean="0"/>
              <a:t>Віра</a:t>
            </a:r>
            <a:r>
              <a:rPr lang="ru-RU" sz="2800" b="1" dirty="0" smtClean="0"/>
              <a:t> </a:t>
            </a:r>
            <a:r>
              <a:rPr lang="ru-RU" sz="2800" b="1" dirty="0" err="1"/>
              <a:t>Сливінська</a:t>
            </a:r>
            <a:endParaRPr lang="ru-RU" sz="2800" b="1" dirty="0"/>
          </a:p>
          <a:p>
            <a:pPr lvl="0">
              <a:buSzPts val="1400"/>
            </a:pPr>
            <a:r>
              <a:rPr lang="ru-RU" b="1" dirty="0" err="1"/>
              <a:t>керівниця</a:t>
            </a:r>
            <a:r>
              <a:rPr lang="ru-RU" b="1" dirty="0"/>
              <a:t> </a:t>
            </a:r>
            <a:r>
              <a:rPr lang="ru-RU" b="1" dirty="0" err="1"/>
              <a:t>Комітету</a:t>
            </a:r>
            <a:r>
              <a:rPr lang="ru-RU" b="1" dirty="0"/>
              <a:t> з </a:t>
            </a:r>
            <a:r>
              <a:rPr lang="ru-RU" b="1" dirty="0" err="1"/>
              <a:t>питань</a:t>
            </a:r>
            <a:r>
              <a:rPr lang="ru-RU" b="1" dirty="0"/>
              <a:t> </a:t>
            </a:r>
            <a:r>
              <a:rPr lang="ru-RU" b="1" dirty="0" err="1"/>
              <a:t>інфлюенсер</a:t>
            </a:r>
            <a:r>
              <a:rPr lang="ru-RU" b="1" dirty="0"/>
              <a:t> маркетингу </a:t>
            </a:r>
            <a:r>
              <a:rPr lang="en-US" b="1" dirty="0"/>
              <a:t>IAB</a:t>
            </a:r>
          </a:p>
          <a:p>
            <a:pPr lvl="0">
              <a:buSzPts val="1400"/>
            </a:pPr>
            <a:r>
              <a:rPr lang="en-US" b="1" dirty="0">
                <a:solidFill>
                  <a:srgbClr val="FF2E1F"/>
                </a:solidFill>
              </a:rPr>
              <a:t>Head of Global Business Development, AIR </a:t>
            </a:r>
            <a:r>
              <a:rPr lang="en-US" b="1" dirty="0" smtClean="0">
                <a:solidFill>
                  <a:srgbClr val="FF2E1F"/>
                </a:solidFill>
              </a:rPr>
              <a:t>Media-Tech</a:t>
            </a:r>
            <a:endParaRPr b="1" dirty="0">
              <a:solidFill>
                <a:srgbClr val="FF2E1F"/>
              </a:solidFill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5E7AA1-703D-C44A-9F12-C0B4CBA5D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25" y="1714500"/>
            <a:ext cx="3429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30575" y="2676870"/>
            <a:ext cx="63990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Мета створення даного рейтингу - задати ринкові </a:t>
            </a:r>
            <a:r>
              <a:rPr lang="uk-UA" dirty="0" err="1"/>
              <a:t>бенч</a:t>
            </a:r>
            <a:r>
              <a:rPr lang="uk-UA" dirty="0"/>
              <a:t>-марки, який з одного боку допоможе українським рекламодавцям із навігацією по </a:t>
            </a:r>
            <a:r>
              <a:rPr lang="uk-UA" dirty="0" err="1"/>
              <a:t>різномаїттю</a:t>
            </a:r>
            <a:r>
              <a:rPr lang="uk-UA" dirty="0"/>
              <a:t> інфлюенсерів, виділивши найбільш привабливих для співпраці, з іншого боку, сподіваюсь,  рейтинг стане орієнтиром і натхненням для інших </a:t>
            </a:r>
            <a:r>
              <a:rPr lang="uk-UA" dirty="0" err="1"/>
              <a:t>блогерів</a:t>
            </a:r>
            <a:r>
              <a:rPr lang="uk-UA" dirty="0"/>
              <a:t> для подальшого розвитку.  В основу методології увійшли всі ключові фактори, які представники брендів враховують при підборі </a:t>
            </a:r>
            <a:r>
              <a:rPr lang="uk-UA" dirty="0" err="1"/>
              <a:t>блогерів</a:t>
            </a:r>
            <a:r>
              <a:rPr lang="uk-UA" dirty="0"/>
              <a:t> для комерційних проектів. Окрім медійних показників ми також застосували </a:t>
            </a:r>
            <a:r>
              <a:rPr lang="en-US" dirty="0"/>
              <a:t>brand safety </a:t>
            </a:r>
            <a:r>
              <a:rPr lang="uk-UA" dirty="0"/>
              <a:t>фільтр, видаливши із добірки інфлюенсерів, контент яких не відповідає цьому критерію (містить значну долю нецензурної лексики, або просуває нездорові цінності). Плануємо проводити </a:t>
            </a:r>
            <a:r>
              <a:rPr lang="uk-UA" dirty="0" err="1"/>
              <a:t>рейтингування</a:t>
            </a:r>
            <a:r>
              <a:rPr lang="uk-UA" dirty="0"/>
              <a:t> регулярно, слідкуйте за оновленнями.</a:t>
            </a:r>
          </a:p>
        </p:txBody>
      </p:sp>
    </p:spTree>
    <p:extLst>
      <p:ext uri="{BB962C8B-B14F-4D97-AF65-F5344CB8AC3E}">
        <p14:creationId xmlns:p14="http://schemas.microsoft.com/office/powerpoint/2010/main" val="4213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/>
        </p:nvSpPr>
        <p:spPr>
          <a:xfrm>
            <a:off x="4451225" y="3182852"/>
            <a:ext cx="63543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dirty="0"/>
              <a:t>Рейтинг </a:t>
            </a:r>
            <a:r>
              <a:rPr lang="ru-RU" dirty="0" err="1"/>
              <a:t>блогерів</a:t>
            </a:r>
            <a:r>
              <a:rPr lang="ru-RU" dirty="0"/>
              <a:t>, </a:t>
            </a:r>
            <a:r>
              <a:rPr lang="ru-RU" dirty="0" err="1"/>
              <a:t>розроблений</a:t>
            </a:r>
            <a:r>
              <a:rPr lang="ru-RU" dirty="0"/>
              <a:t> </a:t>
            </a:r>
            <a:r>
              <a:rPr lang="ru-RU" dirty="0" err="1"/>
              <a:t>Комітетом</a:t>
            </a:r>
            <a:r>
              <a:rPr lang="ru-RU" dirty="0"/>
              <a:t> ІМ </a:t>
            </a:r>
            <a:r>
              <a:rPr lang="en-US" dirty="0"/>
              <a:t>IAB Ukraine, </a:t>
            </a:r>
            <a:r>
              <a:rPr lang="ru-RU" dirty="0"/>
              <a:t>створено </a:t>
            </a:r>
            <a:r>
              <a:rPr lang="ru-RU" dirty="0" err="1"/>
              <a:t>саме</a:t>
            </a:r>
            <a:r>
              <a:rPr lang="ru-RU" dirty="0"/>
              <a:t> для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ринку </a:t>
            </a:r>
            <a:r>
              <a:rPr lang="ru-RU" dirty="0" err="1"/>
              <a:t>інфлюенсер</a:t>
            </a:r>
            <a:r>
              <a:rPr lang="ru-RU" dirty="0"/>
              <a:t> маркетингу.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органічно</a:t>
            </a:r>
            <a:r>
              <a:rPr lang="ru-RU" dirty="0"/>
              <a:t> </a:t>
            </a:r>
            <a:r>
              <a:rPr lang="ru-RU" dirty="0" err="1"/>
              <a:t>доповнює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випущені</a:t>
            </a:r>
            <a:r>
              <a:rPr lang="ru-RU" dirty="0"/>
              <a:t> </a:t>
            </a:r>
            <a:r>
              <a:rPr lang="ru-RU" dirty="0" err="1"/>
              <a:t>Гайд</a:t>
            </a:r>
            <a:r>
              <a:rPr lang="ru-RU" dirty="0"/>
              <a:t> </a:t>
            </a:r>
            <a:r>
              <a:rPr lang="en-US" dirty="0"/>
              <a:t>Influencer Marketing </a:t>
            </a:r>
            <a:r>
              <a:rPr lang="ru-RU" dirty="0"/>
              <a:t>та Рейтинг ІМ агентств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Запропонований</a:t>
            </a:r>
            <a:r>
              <a:rPr lang="ru-RU" dirty="0"/>
              <a:t> </a:t>
            </a:r>
            <a:r>
              <a:rPr lang="ru-RU" dirty="0" err="1"/>
              <a:t>багатофакторний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 для </a:t>
            </a:r>
            <a:r>
              <a:rPr lang="ru-RU" dirty="0" err="1"/>
              <a:t>рейтингування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збалансувати</a:t>
            </a:r>
            <a:r>
              <a:rPr lang="ru-RU" dirty="0"/>
              <a:t> запит </a:t>
            </a:r>
            <a:r>
              <a:rPr lang="ru-RU" dirty="0" err="1"/>
              <a:t>маркетологів</a:t>
            </a:r>
            <a:r>
              <a:rPr lang="ru-RU" dirty="0"/>
              <a:t> на </a:t>
            </a:r>
            <a:r>
              <a:rPr lang="ru-RU" dirty="0" err="1"/>
              <a:t>якість</a:t>
            </a:r>
            <a:r>
              <a:rPr lang="ru-RU" dirty="0"/>
              <a:t> та </a:t>
            </a:r>
            <a:r>
              <a:rPr lang="ru-RU" dirty="0" err="1"/>
              <a:t>ефективність</a:t>
            </a:r>
            <a:r>
              <a:rPr lang="ru-RU" dirty="0"/>
              <a:t> </a:t>
            </a:r>
            <a:r>
              <a:rPr lang="ru-RU" dirty="0" err="1"/>
              <a:t>інструменту</a:t>
            </a:r>
            <a:r>
              <a:rPr lang="ru-RU" dirty="0"/>
              <a:t> ІМ та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креаторів</a:t>
            </a:r>
            <a:r>
              <a:rPr lang="ru-RU" dirty="0"/>
              <a:t> з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каналів</a:t>
            </a:r>
            <a:r>
              <a:rPr lang="ru-RU" dirty="0"/>
              <a:t>.</a:t>
            </a:r>
          </a:p>
        </p:txBody>
      </p:sp>
      <p:sp>
        <p:nvSpPr>
          <p:cNvPr id="87" name="Google Shape;87;p2"/>
          <p:cNvSpPr txBox="1"/>
          <p:nvPr/>
        </p:nvSpPr>
        <p:spPr>
          <a:xfrm>
            <a:off x="9711226" y="2551191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9711235" y="2551196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>
                <a:solidFill>
                  <a:srgbClr val="FF2E1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0" b="1">
              <a:solidFill>
                <a:srgbClr val="FF2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4430575" y="2111014"/>
            <a:ext cx="523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2800" b="1" dirty="0"/>
              <a:t>Дар</a:t>
            </a:r>
            <a:r>
              <a:rPr lang="en-US" sz="2800" b="1" dirty="0"/>
              <a:t>’</a:t>
            </a:r>
            <a:r>
              <a:rPr lang="uk-UA" sz="2800" b="1" dirty="0"/>
              <a:t>я Симонова</a:t>
            </a:r>
            <a:endParaRPr sz="2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/>
              <a:t>Head of Analytics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2E1F"/>
                </a:solidFill>
              </a:rPr>
              <a:t>AIR Creators Ecosystem</a:t>
            </a:r>
            <a:endParaRPr b="1" dirty="0">
              <a:solidFill>
                <a:srgbClr val="FF2E1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rgbClr val="FF2E1F"/>
              </a:solidFill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556E3-4DE2-C541-8043-7226C1500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35" y="17145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/>
        </p:nvSpPr>
        <p:spPr>
          <a:xfrm>
            <a:off x="4475326" y="2828086"/>
            <a:ext cx="6354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індустрії</a:t>
            </a:r>
            <a:r>
              <a:rPr lang="ru-RU" dirty="0"/>
              <a:t> та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надціль</a:t>
            </a:r>
            <a:r>
              <a:rPr lang="ru-RU" dirty="0"/>
              <a:t> для </a:t>
            </a:r>
            <a:r>
              <a:rPr lang="en-US" dirty="0"/>
              <a:t>IAB. </a:t>
            </a:r>
            <a:r>
              <a:rPr lang="uk-UA" dirty="0"/>
              <a:t>Перший сезон </a:t>
            </a:r>
            <a:r>
              <a:rPr lang="uk-UA" dirty="0" err="1"/>
              <a:t>рейтингування</a:t>
            </a:r>
            <a:r>
              <a:rPr lang="uk-UA" dirty="0"/>
              <a:t> </a:t>
            </a:r>
            <a:r>
              <a:rPr lang="uk-UA" dirty="0" err="1"/>
              <a:t>блогерів</a:t>
            </a:r>
            <a:r>
              <a:rPr lang="uk-UA" dirty="0"/>
              <a:t> є важливим кроком у цьому процесі. </a:t>
            </a:r>
            <a:r>
              <a:rPr lang="uk-UA" dirty="0" smtClean="0"/>
              <a:t>Зрозуміло, </a:t>
            </a:r>
            <a:r>
              <a:rPr lang="uk-UA" dirty="0"/>
              <a:t>що наступні ітерації ставатимуть більш досконалими, проте головне почати.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Особисто для мене досвід створення цього продукту став «зламним», бо зруйнувалася соціальна бульбашка, всередині якої знаходиться багато людей з </a:t>
            </a:r>
            <a:r>
              <a:rPr lang="uk-UA" dirty="0" smtClean="0"/>
              <a:t>індустрії</a:t>
            </a:r>
            <a:r>
              <a:rPr lang="uk-UA" dirty="0"/>
              <a:t>. Ми маємо сприймати  багатофакторність (не лише цифри) людей, соціальний капітал яких конвертується у брендові комунікації.</a:t>
            </a:r>
            <a:endParaRPr lang="ru-RU" dirty="0"/>
          </a:p>
        </p:txBody>
      </p:sp>
      <p:sp>
        <p:nvSpPr>
          <p:cNvPr id="87" name="Google Shape;87;p2"/>
          <p:cNvSpPr txBox="1"/>
          <p:nvPr/>
        </p:nvSpPr>
        <p:spPr>
          <a:xfrm>
            <a:off x="9711226" y="1525575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9711235" y="1525580"/>
            <a:ext cx="111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ru-RU" sz="15000" b="1">
                <a:solidFill>
                  <a:srgbClr val="FF2E1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0" b="1">
              <a:solidFill>
                <a:srgbClr val="FF2E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dirty="0"/>
              <a:t>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4454676" y="1756248"/>
            <a:ext cx="52359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800" b="1" dirty="0"/>
              <a:t>Ярослав </a:t>
            </a:r>
            <a:r>
              <a:rPr lang="ru-RU" sz="2800" b="1" dirty="0" err="1"/>
              <a:t>Лерман</a:t>
            </a:r>
            <a:endParaRPr sz="2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 smtClean="0"/>
              <a:t>Creative Director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2E1F"/>
                </a:solidFill>
              </a:rPr>
              <a:t>Senate Agency</a:t>
            </a:r>
            <a:endParaRPr b="1" dirty="0">
              <a:solidFill>
                <a:srgbClr val="FF2E1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rgbClr val="FF2E1F"/>
              </a:solidFill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49BE0-0181-5A49-AA4C-F581D2F80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1709545"/>
            <a:ext cx="3438910" cy="343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e19e5b2c8_0_91"/>
          <p:cNvSpPr txBox="1"/>
          <p:nvPr/>
        </p:nvSpPr>
        <p:spPr>
          <a:xfrm>
            <a:off x="11410125" y="6340575"/>
            <a:ext cx="8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uk-UA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gce19e5b2c8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300" y="137825"/>
            <a:ext cx="785075" cy="65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ce19e5b2c8_0_91"/>
          <p:cNvSpPr txBox="1"/>
          <p:nvPr/>
        </p:nvSpPr>
        <p:spPr>
          <a:xfrm>
            <a:off x="5167525" y="6330475"/>
            <a:ext cx="64017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© ГС «БЮРО ІНТЕРАКТИВНОЇ РЕКЛАМИ УКРАЇНА», 2021, видання перше</a:t>
            </a:r>
            <a:endParaRPr sz="700" b="0" i="1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1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У випадку використання тексту або будь-якої його частини обов’язкове посилання на джерело та правовласника</a:t>
            </a:r>
            <a:endParaRPr sz="700" b="0" i="1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ce19e5b2c8_0_91"/>
          <p:cNvSpPr txBox="1"/>
          <p:nvPr/>
        </p:nvSpPr>
        <p:spPr>
          <a:xfrm>
            <a:off x="1150050" y="277600"/>
            <a:ext cx="989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rgbClr val="FF0000"/>
                </a:solidFill>
                <a:highlight>
                  <a:srgbClr val="FFFFFF"/>
                </a:highlight>
              </a:rPr>
              <a:t>Короткий 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FF"/>
                </a:highlight>
              </a:rPr>
              <a:t>огляд</a:t>
            </a:r>
            <a:r>
              <a:rPr lang="ru-RU" sz="2400" b="1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highlight>
                  <a:srgbClr val="FFFFFF"/>
                </a:highlight>
              </a:rPr>
              <a:t>методології</a:t>
            </a:r>
            <a:endParaRPr sz="2400" b="1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02" name="Google Shape;102;gce19e5b2c8_0_91"/>
          <p:cNvSpPr/>
          <p:nvPr/>
        </p:nvSpPr>
        <p:spPr>
          <a:xfrm>
            <a:off x="0" y="2143900"/>
            <a:ext cx="12192000" cy="409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ce19e5b2c8_0_91"/>
          <p:cNvSpPr txBox="1"/>
          <p:nvPr/>
        </p:nvSpPr>
        <p:spPr>
          <a:xfrm>
            <a:off x="641700" y="2369475"/>
            <a:ext cx="5313000" cy="421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/>
              <a:t>Кількісний фактор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algn="just"/>
            <a:r>
              <a:rPr lang="ru-RU" sz="1600" b="1" dirty="0">
                <a:solidFill>
                  <a:srgbClr val="FF0000"/>
                </a:solidFill>
              </a:rPr>
              <a:t>1.</a:t>
            </a:r>
            <a:r>
              <a:rPr lang="ru-RU" sz="1600" dirty="0"/>
              <a:t> </a:t>
            </a:r>
            <a:r>
              <a:rPr lang="uk-UA" sz="1600" dirty="0" err="1"/>
              <a:t>Парсинг</a:t>
            </a:r>
            <a:r>
              <a:rPr lang="uk-UA" sz="1600" dirty="0"/>
              <a:t> </a:t>
            </a:r>
            <a:r>
              <a:rPr lang="uk-UA" sz="1600" dirty="0" smtClean="0"/>
              <a:t>даних </a:t>
            </a:r>
            <a:r>
              <a:rPr lang="uk-UA" sz="1600" dirty="0"/>
              <a:t>за допомогою </a:t>
            </a:r>
            <a:r>
              <a:rPr lang="uk-UA" sz="1600" dirty="0" smtClean="0"/>
              <a:t>платформи </a:t>
            </a:r>
            <a:r>
              <a:rPr lang="en-US" sz="1600" dirty="0" err="1" smtClean="0"/>
              <a:t>HypeAuditor</a:t>
            </a:r>
            <a:r>
              <a:rPr lang="uk-UA" sz="1600" dirty="0" smtClean="0"/>
              <a:t>: </a:t>
            </a:r>
            <a:r>
              <a:rPr lang="uk-UA" sz="1600" dirty="0" err="1"/>
              <a:t>підписники</a:t>
            </a:r>
            <a:r>
              <a:rPr lang="uk-UA" sz="1600" dirty="0"/>
              <a:t>, якість </a:t>
            </a:r>
            <a:r>
              <a:rPr lang="uk-UA" sz="1600" dirty="0" smtClean="0"/>
              <a:t>аудиторії, </a:t>
            </a:r>
            <a:r>
              <a:rPr lang="uk-UA" sz="1600" dirty="0"/>
              <a:t>залучення, відсоток української </a:t>
            </a:r>
            <a:r>
              <a:rPr lang="uk-UA" sz="1600" dirty="0" smtClean="0"/>
              <a:t>ауд</a:t>
            </a:r>
            <a:r>
              <a:rPr lang="uk-UA" sz="1600" dirty="0"/>
              <a:t>и</a:t>
            </a:r>
            <a:r>
              <a:rPr lang="uk-UA" sz="1600" dirty="0" smtClean="0"/>
              <a:t>торії</a:t>
            </a:r>
            <a:endParaRPr lang="ru-RU"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FF0000"/>
                </a:solidFill>
              </a:rPr>
              <a:t>2. </a:t>
            </a:r>
            <a:r>
              <a:rPr lang="ru-RU" sz="1600" dirty="0" err="1"/>
              <a:t>Мануальне</a:t>
            </a:r>
            <a:r>
              <a:rPr lang="ru-RU" sz="1600" dirty="0"/>
              <a:t> </a:t>
            </a:r>
            <a:r>
              <a:rPr lang="ru-RU" sz="1600" dirty="0" err="1"/>
              <a:t>сортування</a:t>
            </a:r>
            <a:r>
              <a:rPr lang="ru-RU" sz="1600" dirty="0"/>
              <a:t> </a:t>
            </a:r>
            <a:r>
              <a:rPr lang="ru-RU" sz="1600" dirty="0" err="1" smtClean="0"/>
              <a:t>акаунтів</a:t>
            </a:r>
            <a:r>
              <a:rPr lang="ru-RU" sz="1600" dirty="0" smtClean="0"/>
              <a:t> </a:t>
            </a:r>
            <a:r>
              <a:rPr lang="ru-RU" sz="1600" dirty="0"/>
              <a:t>(</a:t>
            </a:r>
            <a:r>
              <a:rPr lang="ru-RU" sz="1600" dirty="0" err="1"/>
              <a:t>виведення</a:t>
            </a:r>
            <a:r>
              <a:rPr lang="ru-RU" sz="1600" dirty="0"/>
              <a:t> кластеру </a:t>
            </a:r>
            <a:r>
              <a:rPr lang="ru-RU" sz="1600" dirty="0" err="1"/>
              <a:t>інфлюенсерів</a:t>
            </a:r>
            <a:r>
              <a:rPr lang="ru-RU" sz="1600" dirty="0"/>
              <a:t> </a:t>
            </a:r>
            <a:r>
              <a:rPr lang="ru-RU" sz="1600" dirty="0" err="1"/>
              <a:t>окремо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медіа</a:t>
            </a:r>
            <a:r>
              <a:rPr lang="ru-RU" sz="1600" dirty="0"/>
              <a:t> </a:t>
            </a:r>
            <a:r>
              <a:rPr lang="ru-RU" sz="1600" dirty="0" smtClean="0"/>
              <a:t>та </a:t>
            </a:r>
            <a:r>
              <a:rPr lang="ru-RU" sz="1600" dirty="0" err="1"/>
              <a:t>селебріті</a:t>
            </a:r>
            <a:r>
              <a:rPr lang="ru-RU" sz="1600" dirty="0"/>
              <a:t>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FF0000"/>
                </a:solidFill>
              </a:rPr>
              <a:t>3.</a:t>
            </a:r>
            <a:r>
              <a:rPr lang="ru-RU" sz="1600" dirty="0"/>
              <a:t> </a:t>
            </a:r>
            <a:r>
              <a:rPr lang="ru-RU" sz="1600" dirty="0" err="1"/>
              <a:t>Сортування</a:t>
            </a:r>
            <a:r>
              <a:rPr lang="ru-RU" sz="1600" dirty="0"/>
              <a:t> </a:t>
            </a:r>
            <a:r>
              <a:rPr lang="ru-RU" sz="1600" dirty="0" err="1" smtClean="0"/>
              <a:t>акаунтів</a:t>
            </a:r>
            <a:r>
              <a:rPr lang="ru-RU" sz="1600" dirty="0" smtClean="0"/>
              <a:t> </a:t>
            </a:r>
            <a:r>
              <a:rPr lang="ru-RU" sz="1600" dirty="0"/>
              <a:t>за </a:t>
            </a:r>
            <a:r>
              <a:rPr lang="ru-RU" sz="1600" dirty="0" err="1"/>
              <a:t>кількістю</a:t>
            </a:r>
            <a:r>
              <a:rPr lang="ru-RU" sz="1600" dirty="0"/>
              <a:t> </a:t>
            </a:r>
            <a:r>
              <a:rPr lang="ru-RU" sz="1600" dirty="0" err="1"/>
              <a:t>української</a:t>
            </a:r>
            <a:r>
              <a:rPr lang="ru-RU" sz="1600" dirty="0"/>
              <a:t> </a:t>
            </a:r>
            <a:r>
              <a:rPr lang="ru-RU" sz="1600" dirty="0" err="1"/>
              <a:t>аудиторії</a:t>
            </a:r>
            <a:r>
              <a:rPr lang="ru-RU" sz="1600" dirty="0"/>
              <a:t> (</a:t>
            </a:r>
            <a:r>
              <a:rPr lang="ru-RU" sz="1600" dirty="0" err="1"/>
              <a:t>виключення</a:t>
            </a:r>
            <a:r>
              <a:rPr lang="ru-RU" sz="1600" dirty="0"/>
              <a:t> </a:t>
            </a:r>
            <a:r>
              <a:rPr lang="ru-RU" sz="1600" dirty="0" err="1" smtClean="0"/>
              <a:t>акаунтів</a:t>
            </a:r>
            <a:r>
              <a:rPr lang="ru-RU" sz="1600" dirty="0" smtClean="0"/>
              <a:t> з </a:t>
            </a:r>
            <a:r>
              <a:rPr lang="ru-RU" sz="1600" dirty="0" err="1"/>
              <a:t>низькою</a:t>
            </a:r>
            <a:r>
              <a:rPr lang="ru-RU" sz="1600" dirty="0"/>
              <a:t> для </a:t>
            </a:r>
            <a:r>
              <a:rPr lang="ru-RU" sz="1600" dirty="0" err="1"/>
              <a:t>платформи</a:t>
            </a:r>
            <a:r>
              <a:rPr lang="ru-RU" sz="1600" dirty="0"/>
              <a:t> </a:t>
            </a:r>
            <a:r>
              <a:rPr lang="ru-RU" sz="1600" dirty="0" err="1"/>
              <a:t>часткою</a:t>
            </a:r>
            <a:r>
              <a:rPr lang="ru-RU" sz="1600" dirty="0"/>
              <a:t>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FF0000"/>
                </a:solidFill>
              </a:rPr>
              <a:t>4.</a:t>
            </a:r>
            <a:r>
              <a:rPr lang="ru-RU" sz="1600" dirty="0"/>
              <a:t> </a:t>
            </a:r>
            <a:r>
              <a:rPr lang="ru-RU" sz="1600" dirty="0" err="1"/>
              <a:t>Знеособлення</a:t>
            </a:r>
            <a:r>
              <a:rPr lang="ru-RU" sz="1600" dirty="0"/>
              <a:t> </a:t>
            </a:r>
            <a:r>
              <a:rPr lang="ru-RU" sz="1600" dirty="0" err="1" smtClean="0"/>
              <a:t>даних</a:t>
            </a:r>
            <a:r>
              <a:rPr lang="ru-RU" sz="1600" dirty="0" smtClean="0"/>
              <a:t> </a:t>
            </a:r>
            <a:r>
              <a:rPr lang="ru-RU" sz="1600" dirty="0"/>
              <a:t>(</a:t>
            </a:r>
            <a:r>
              <a:rPr lang="ru-RU" sz="1600" dirty="0" err="1"/>
              <a:t>надання</a:t>
            </a:r>
            <a:r>
              <a:rPr lang="ru-RU" sz="1600" dirty="0"/>
              <a:t> </a:t>
            </a:r>
            <a:r>
              <a:rPr lang="ru-RU" sz="1600" dirty="0" err="1" smtClean="0"/>
              <a:t>даним</a:t>
            </a:r>
            <a:r>
              <a:rPr lang="ru-RU" sz="1600" dirty="0" smtClean="0"/>
              <a:t> </a:t>
            </a:r>
            <a:r>
              <a:rPr lang="ru-RU" sz="1600" dirty="0" err="1"/>
              <a:t>умовного</a:t>
            </a:r>
            <a:r>
              <a:rPr lang="ru-RU" sz="1600" dirty="0"/>
              <a:t> </a:t>
            </a:r>
            <a:r>
              <a:rPr lang="ru-RU" sz="1600" dirty="0" err="1"/>
              <a:t>значення</a:t>
            </a:r>
            <a:r>
              <a:rPr lang="ru-RU" sz="1600" dirty="0"/>
              <a:t> у </a:t>
            </a:r>
            <a:r>
              <a:rPr lang="ru-RU" sz="1600" dirty="0" err="1"/>
              <a:t>заданому</a:t>
            </a:r>
            <a:r>
              <a:rPr lang="ru-RU" sz="1600" dirty="0"/>
              <a:t> </a:t>
            </a:r>
            <a:r>
              <a:rPr lang="ru-RU" sz="1600" dirty="0" err="1"/>
              <a:t>діапазоні</a:t>
            </a:r>
            <a:r>
              <a:rPr lang="ru-RU" sz="1600" dirty="0"/>
              <a:t>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FF0000"/>
                </a:solidFill>
              </a:rPr>
              <a:t>5.</a:t>
            </a:r>
            <a:r>
              <a:rPr lang="ru-RU" sz="1600" dirty="0"/>
              <a:t> </a:t>
            </a:r>
            <a:r>
              <a:rPr lang="ru-RU" sz="1600" dirty="0" err="1"/>
              <a:t>Виведення</a:t>
            </a:r>
            <a:r>
              <a:rPr lang="ru-RU" sz="1600" dirty="0"/>
              <a:t> </a:t>
            </a:r>
            <a:r>
              <a:rPr lang="ru-RU" sz="1600" dirty="0" err="1"/>
              <a:t>фінального</a:t>
            </a:r>
            <a:r>
              <a:rPr lang="ru-RU" sz="1600" dirty="0"/>
              <a:t> </a:t>
            </a:r>
            <a:r>
              <a:rPr lang="ru-RU" sz="1600" dirty="0" smtClean="0"/>
              <a:t>рейтингу та </a:t>
            </a:r>
            <a:r>
              <a:rPr lang="ru-RU" sz="1600" dirty="0" err="1" smtClean="0"/>
              <a:t>застосування</a:t>
            </a:r>
            <a:r>
              <a:rPr lang="ru-RU" sz="1600" dirty="0" smtClean="0"/>
              <a:t> </a:t>
            </a:r>
            <a:r>
              <a:rPr lang="en-US" sz="1600" dirty="0" smtClean="0"/>
              <a:t>brand safety </a:t>
            </a:r>
            <a:r>
              <a:rPr lang="uk-UA" sz="1600" dirty="0" smtClean="0"/>
              <a:t>фільтру</a:t>
            </a:r>
            <a:endParaRPr lang="ru-RU"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>
                <a:solidFill>
                  <a:srgbClr val="FF0000"/>
                </a:solidFill>
              </a:rPr>
              <a:t>6.</a:t>
            </a:r>
            <a:r>
              <a:rPr lang="ru-RU" sz="1600" dirty="0"/>
              <a:t> </a:t>
            </a:r>
            <a:r>
              <a:rPr lang="ru-RU" sz="1600" dirty="0" err="1"/>
              <a:t>Перехід</a:t>
            </a:r>
            <a:r>
              <a:rPr lang="ru-RU" sz="1600" dirty="0"/>
              <a:t> до </a:t>
            </a:r>
            <a:r>
              <a:rPr lang="ru-RU" sz="1600" dirty="0" err="1" smtClean="0"/>
              <a:t>ідеологічного</a:t>
            </a:r>
            <a:r>
              <a:rPr lang="ru-RU" sz="1600" dirty="0" smtClean="0"/>
              <a:t> </a:t>
            </a:r>
            <a:r>
              <a:rPr lang="ru-RU" sz="1600" dirty="0"/>
              <a:t>фактору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  <p:sp>
        <p:nvSpPr>
          <p:cNvPr id="104" name="Google Shape;104;gce19e5b2c8_0_91"/>
          <p:cNvSpPr txBox="1"/>
          <p:nvPr/>
        </p:nvSpPr>
        <p:spPr>
          <a:xfrm>
            <a:off x="6068725" y="2369475"/>
            <a:ext cx="531300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/>
              <a:t>Ідеологічний фактор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FF0000"/>
                </a:solidFill>
              </a:rPr>
              <a:t>1.</a:t>
            </a:r>
            <a:r>
              <a:rPr lang="ru-RU" sz="1600" b="1" dirty="0"/>
              <a:t> </a:t>
            </a:r>
            <a:r>
              <a:rPr lang="ru-RU" sz="1600" dirty="0"/>
              <a:t>Участь у </a:t>
            </a:r>
            <a:r>
              <a:rPr lang="ru-RU" sz="1600" dirty="0" err="1"/>
              <a:t>політичних</a:t>
            </a:r>
            <a:r>
              <a:rPr lang="ru-RU" sz="1600" dirty="0"/>
              <a:t> </a:t>
            </a:r>
            <a:r>
              <a:rPr lang="ru-RU" sz="1600" dirty="0" err="1"/>
              <a:t>кампаніях</a:t>
            </a:r>
            <a:endParaRPr sz="16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FF0000"/>
                </a:solidFill>
              </a:rPr>
              <a:t>2.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/>
              <a:t>Кількість</a:t>
            </a:r>
            <a:r>
              <a:rPr lang="ru-RU" sz="1600" dirty="0"/>
              <a:t> </a:t>
            </a:r>
            <a:r>
              <a:rPr lang="ru-RU" sz="1600" dirty="0" err="1"/>
              <a:t>реклами</a:t>
            </a:r>
            <a:r>
              <a:rPr lang="ru-RU" sz="1600" dirty="0"/>
              <a:t> за </a:t>
            </a:r>
            <a:r>
              <a:rPr lang="ru-RU" sz="1600" dirty="0" err="1"/>
              <a:t>період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</p:txBody>
      </p:sp>
      <p:sp>
        <p:nvSpPr>
          <p:cNvPr id="105" name="Google Shape;105;gce19e5b2c8_0_91"/>
          <p:cNvSpPr txBox="1"/>
          <p:nvPr/>
        </p:nvSpPr>
        <p:spPr>
          <a:xfrm>
            <a:off x="570300" y="826750"/>
            <a:ext cx="106929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ru-RU" sz="1600" b="1" dirty="0" err="1">
                <a:solidFill>
                  <a:schemeClr val="dk1"/>
                </a:solidFill>
              </a:rPr>
              <a:t>Систематизація</a:t>
            </a:r>
            <a:r>
              <a:rPr lang="ru-RU" sz="1600" b="1" dirty="0">
                <a:solidFill>
                  <a:schemeClr val="dk1"/>
                </a:solidFill>
              </a:rPr>
              <a:t> у </a:t>
            </a:r>
            <a:r>
              <a:rPr lang="ru-RU" sz="1600" b="1" dirty="0" err="1">
                <a:solidFill>
                  <a:schemeClr val="dk1"/>
                </a:solidFill>
              </a:rPr>
              <a:t>рейтингуванні</a:t>
            </a:r>
            <a:r>
              <a:rPr lang="ru-RU" sz="1600" b="1" dirty="0">
                <a:solidFill>
                  <a:schemeClr val="dk1"/>
                </a:solidFill>
              </a:rPr>
              <a:t> </a:t>
            </a:r>
            <a:r>
              <a:rPr lang="ru-RU" sz="1600" b="1" dirty="0" err="1">
                <a:solidFill>
                  <a:schemeClr val="dk1"/>
                </a:solidFill>
              </a:rPr>
              <a:t>інфлюенсерів</a:t>
            </a:r>
            <a:r>
              <a:rPr lang="ru-RU" sz="1600" b="1" dirty="0">
                <a:solidFill>
                  <a:schemeClr val="dk1"/>
                </a:solidFill>
              </a:rPr>
              <a:t> </a:t>
            </a:r>
            <a:r>
              <a:rPr lang="ru-RU" sz="1600" b="1" dirty="0" err="1">
                <a:solidFill>
                  <a:schemeClr val="dk1"/>
                </a:solidFill>
              </a:rPr>
              <a:t>має</a:t>
            </a:r>
            <a:r>
              <a:rPr lang="ru-RU" sz="1600" b="1" dirty="0">
                <a:solidFill>
                  <a:schemeClr val="dk1"/>
                </a:solidFill>
              </a:rPr>
              <a:t> </a:t>
            </a:r>
            <a:r>
              <a:rPr lang="ru-RU" sz="1600" b="1" dirty="0" err="1">
                <a:solidFill>
                  <a:schemeClr val="dk1"/>
                </a:solidFill>
              </a:rPr>
              <a:t>спиратися</a:t>
            </a:r>
            <a:r>
              <a:rPr lang="ru-RU" sz="1600" b="1" dirty="0">
                <a:solidFill>
                  <a:schemeClr val="dk1"/>
                </a:solidFill>
              </a:rPr>
              <a:t> на два </a:t>
            </a:r>
            <a:r>
              <a:rPr lang="ru-RU" sz="1600" b="1" dirty="0" err="1">
                <a:solidFill>
                  <a:schemeClr val="dk1"/>
                </a:solidFill>
              </a:rPr>
              <a:t>кластери</a:t>
            </a:r>
            <a:r>
              <a:rPr lang="ru-RU" sz="1600" b="1" dirty="0">
                <a:solidFill>
                  <a:schemeClr val="dk1"/>
                </a:solidFill>
              </a:rPr>
              <a:t> </a:t>
            </a:r>
            <a:r>
              <a:rPr lang="ru-RU" sz="1600" b="1" dirty="0" err="1">
                <a:solidFill>
                  <a:schemeClr val="dk1"/>
                </a:solidFill>
              </a:rPr>
              <a:t>факторів</a:t>
            </a:r>
            <a:r>
              <a:rPr lang="ru-RU" sz="1600" b="1" dirty="0">
                <a:solidFill>
                  <a:schemeClr val="dk1"/>
                </a:solidFill>
              </a:rPr>
              <a:t>. </a:t>
            </a:r>
            <a:r>
              <a:rPr lang="ru-RU" sz="1600" dirty="0">
                <a:solidFill>
                  <a:schemeClr val="dk1"/>
                </a:solidFill>
              </a:rPr>
              <a:t>Перший кластер, </a:t>
            </a:r>
            <a:r>
              <a:rPr lang="ru-RU" sz="1600" dirty="0" err="1">
                <a:solidFill>
                  <a:schemeClr val="dk1"/>
                </a:solidFill>
              </a:rPr>
              <a:t>кількісний</a:t>
            </a:r>
            <a:r>
              <a:rPr lang="ru-RU" sz="1600" dirty="0">
                <a:solidFill>
                  <a:schemeClr val="dk1"/>
                </a:solidFill>
              </a:rPr>
              <a:t>, ми </a:t>
            </a:r>
            <a:r>
              <a:rPr lang="ru-RU" sz="1600" dirty="0" err="1">
                <a:solidFill>
                  <a:schemeClr val="dk1"/>
                </a:solidFill>
              </a:rPr>
              <a:t>вираховуємо</a:t>
            </a:r>
            <a:r>
              <a:rPr lang="ru-RU" sz="1600" dirty="0">
                <a:solidFill>
                  <a:schemeClr val="dk1"/>
                </a:solidFill>
              </a:rPr>
              <a:t> за </a:t>
            </a:r>
            <a:r>
              <a:rPr lang="ru-RU" sz="1600" dirty="0" err="1">
                <a:solidFill>
                  <a:schemeClr val="dk1"/>
                </a:solidFill>
              </a:rPr>
              <a:t>допомогою</a:t>
            </a:r>
            <a:r>
              <a:rPr lang="ru-RU" sz="1600" dirty="0">
                <a:solidFill>
                  <a:schemeClr val="dk1"/>
                </a:solidFill>
              </a:rPr>
              <a:t> </a:t>
            </a:r>
            <a:r>
              <a:rPr lang="en-US" sz="1600" dirty="0" err="1">
                <a:solidFill>
                  <a:schemeClr val="dk1"/>
                </a:solidFill>
              </a:rPr>
              <a:t>HypeAuditor</a:t>
            </a:r>
            <a:r>
              <a:rPr lang="en-US" sz="1600" dirty="0">
                <a:solidFill>
                  <a:schemeClr val="dk1"/>
                </a:solidFill>
              </a:rPr>
              <a:t>. </a:t>
            </a:r>
            <a:r>
              <a:rPr lang="uk-UA" sz="1600" dirty="0">
                <a:solidFill>
                  <a:schemeClr val="dk1"/>
                </a:solidFill>
              </a:rPr>
              <a:t>Другий, умовно </a:t>
            </a:r>
            <a:r>
              <a:rPr lang="uk-UA" sz="1600" dirty="0" smtClean="0">
                <a:solidFill>
                  <a:schemeClr val="dk1"/>
                </a:solidFill>
              </a:rPr>
              <a:t>цілісно-ідеологічний</a:t>
            </a:r>
            <a:r>
              <a:rPr lang="uk-UA" sz="1600" dirty="0">
                <a:solidFill>
                  <a:schemeClr val="dk1"/>
                </a:solidFill>
              </a:rPr>
              <a:t>, відслідковується за допомогою мануального </a:t>
            </a:r>
            <a:r>
              <a:rPr lang="uk-UA" sz="1600" dirty="0" smtClean="0">
                <a:solidFill>
                  <a:schemeClr val="dk1"/>
                </a:solidFill>
              </a:rPr>
              <a:t>дослідження командою Комітету з питань </a:t>
            </a:r>
            <a:r>
              <a:rPr lang="uk-UA" sz="1600" dirty="0" err="1" smtClean="0">
                <a:solidFill>
                  <a:schemeClr val="dk1"/>
                </a:solidFill>
              </a:rPr>
              <a:t>інфлюенсер</a:t>
            </a:r>
            <a:r>
              <a:rPr lang="uk-UA" sz="1600" dirty="0" smtClean="0">
                <a:solidFill>
                  <a:schemeClr val="dk1"/>
                </a:solidFill>
              </a:rPr>
              <a:t> маркетингу </a:t>
            </a:r>
            <a:r>
              <a:rPr lang="en-US" sz="1600" dirty="0" smtClean="0">
                <a:solidFill>
                  <a:schemeClr val="dk1"/>
                </a:solidFill>
              </a:rPr>
              <a:t>IAB </a:t>
            </a:r>
            <a:r>
              <a:rPr lang="uk-UA" sz="1600" dirty="0" smtClean="0">
                <a:solidFill>
                  <a:schemeClr val="dk1"/>
                </a:solidFill>
              </a:rPr>
              <a:t>Україна </a:t>
            </a:r>
            <a:r>
              <a:rPr lang="uk-UA" sz="1600" dirty="0">
                <a:solidFill>
                  <a:schemeClr val="dk1"/>
                </a:solidFill>
              </a:rPr>
              <a:t>профілів та слугує додатковою інформацією для прийняття рішення.</a:t>
            </a:r>
            <a:endParaRPr lang="ru-RU"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a6336f462_0_241"/>
          <p:cNvSpPr txBox="1">
            <a:spLocks noGrp="1"/>
          </p:cNvSpPr>
          <p:nvPr>
            <p:ph type="title"/>
          </p:nvPr>
        </p:nvSpPr>
        <p:spPr>
          <a:xfrm>
            <a:off x="2761200" y="1104300"/>
            <a:ext cx="812451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uk-UA" sz="4000" b="1" dirty="0" smtClean="0">
                <a:latin typeface="Arial"/>
                <a:cs typeface="Arial"/>
                <a:sym typeface="Arial"/>
              </a:rPr>
              <a:t>ТОП </a:t>
            </a:r>
            <a:r>
              <a:rPr lang="en-US" sz="4000" b="1" dirty="0" smtClean="0">
                <a:latin typeface="Arial"/>
                <a:cs typeface="Arial"/>
                <a:sym typeface="Arial"/>
              </a:rPr>
              <a:t>INSTAGRAM</a:t>
            </a:r>
            <a:r>
              <a:rPr lang="uk-UA" sz="4000" b="1" dirty="0" smtClean="0">
                <a:latin typeface="Arial"/>
                <a:cs typeface="Arial"/>
                <a:sym typeface="Arial"/>
              </a:rPr>
              <a:t>-</a:t>
            </a:r>
            <a:r>
              <a:rPr lang="uk-UA" sz="4000" b="1" dirty="0" err="1" smtClean="0">
                <a:latin typeface="Arial"/>
                <a:cs typeface="Arial"/>
                <a:sym typeface="Arial"/>
              </a:rPr>
              <a:t>інфлюенсери</a:t>
            </a:r>
            <a:endParaRPr dirty="0"/>
          </a:p>
        </p:txBody>
      </p:sp>
      <p:pic>
        <p:nvPicPr>
          <p:cNvPr id="162" name="Google Shape;162;gca6336f462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ca6336f462_0_241"/>
          <p:cNvSpPr/>
          <p:nvPr/>
        </p:nvSpPr>
        <p:spPr>
          <a:xfrm rot="-5400000">
            <a:off x="8782950" y="-3436850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42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e2ffdb4f67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300" y="1086625"/>
            <a:ext cx="1917000" cy="19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e2ffdb4f67_0_8"/>
          <p:cNvSpPr/>
          <p:nvPr/>
        </p:nvSpPr>
        <p:spPr>
          <a:xfrm>
            <a:off x="8259312" y="3089992"/>
            <a:ext cx="154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Roboto"/>
                <a:ea typeface="Roboto"/>
                <a:cs typeface="Roboto"/>
                <a:sym typeface="Roboto"/>
              </a:rPr>
              <a:t>@boredoneguy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ge2ffdb4f67_0_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0862" y="1086628"/>
            <a:ext cx="1877048" cy="190856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e2ffdb4f67_0_8"/>
          <p:cNvSpPr txBox="1"/>
          <p:nvPr/>
        </p:nvSpPr>
        <p:spPr>
          <a:xfrm>
            <a:off x="920550" y="1750875"/>
            <a:ext cx="106284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Instagram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TOP-3</a:t>
            </a:r>
            <a:endParaRPr sz="34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400" b="1"/>
              <a:t>1Н 2021</a:t>
            </a:r>
            <a:endParaRPr sz="3400" b="1"/>
          </a:p>
        </p:txBody>
      </p:sp>
      <p:sp>
        <p:nvSpPr>
          <p:cNvPr id="157" name="Google Shape;157;ge2ffdb4f67_0_8"/>
          <p:cNvSpPr/>
          <p:nvPr/>
        </p:nvSpPr>
        <p:spPr>
          <a:xfrm rot="-5400000">
            <a:off x="3953000" y="-2383025"/>
            <a:ext cx="343200" cy="12386700"/>
          </a:xfrm>
          <a:prstGeom prst="roundRect">
            <a:avLst>
              <a:gd name="adj" fmla="val 50000"/>
            </a:avLst>
          </a:prstGeom>
          <a:solidFill>
            <a:srgbClr val="FF2E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BFF7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e2ffdb4f67_0_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7426" y="5238450"/>
            <a:ext cx="1786176" cy="14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e2ffdb4f67_0_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53143" y="1086628"/>
            <a:ext cx="1917014" cy="190988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e2ffdb4f67_0_8"/>
          <p:cNvSpPr/>
          <p:nvPr/>
        </p:nvSpPr>
        <p:spPr>
          <a:xfrm>
            <a:off x="3348140" y="3089992"/>
            <a:ext cx="146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@sofia_stuzhuk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e2ffdb4f67_0_8"/>
          <p:cNvSpPr/>
          <p:nvPr/>
        </p:nvSpPr>
        <p:spPr>
          <a:xfrm>
            <a:off x="5840887" y="3089992"/>
            <a:ext cx="154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@alana_venum_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58467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2385</Words>
  <Application>Microsoft Office PowerPoint</Application>
  <PresentationFormat>Широкоэкранный</PresentationFormat>
  <Paragraphs>1259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Roboto</vt:lpstr>
      <vt:lpstr>Тема Office</vt:lpstr>
      <vt:lpstr>Презентация PowerPoint</vt:lpstr>
      <vt:lpstr>Презентация PowerPoint</vt:lpstr>
      <vt:lpstr>“</vt:lpstr>
      <vt:lpstr>“</vt:lpstr>
      <vt:lpstr>“</vt:lpstr>
      <vt:lpstr>“</vt:lpstr>
      <vt:lpstr>Презентация PowerPoint</vt:lpstr>
      <vt:lpstr>ТОП INSTAGRAM-інфлюенсери</vt:lpstr>
      <vt:lpstr>Презентация PowerPoint</vt:lpstr>
      <vt:lpstr>Презентация PowerPoint</vt:lpstr>
      <vt:lpstr>Презентация PowerPoint</vt:lpstr>
      <vt:lpstr>Презентация PowerPoint</vt:lpstr>
      <vt:lpstr>ТОП YOUTUBE-інфлюенсери</vt:lpstr>
      <vt:lpstr>Презентация PowerPoint</vt:lpstr>
      <vt:lpstr>Презентация PowerPoint</vt:lpstr>
      <vt:lpstr>Презентация PowerPoint</vt:lpstr>
      <vt:lpstr>Презентация PowerPoint</vt:lpstr>
      <vt:lpstr>ТОП TIKTOK-інфлюенсери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Дякуємо! Долучайтесь до IAB!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Анастасія Байдаченко</dc:creator>
  <cp:lastModifiedBy>MurMur</cp:lastModifiedBy>
  <cp:revision>27</cp:revision>
  <dcterms:created xsi:type="dcterms:W3CDTF">2021-02-12T11:23:00Z</dcterms:created>
  <dcterms:modified xsi:type="dcterms:W3CDTF">2021-08-20T08:31:48Z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