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drawings/drawing1.xml" ContentType="application/vnd.openxmlformats-officedocument.drawingml.chartshapes+xml"/>
  <Override PartName="/ppt/charts/chart8.xml" ContentType="application/vnd.openxmlformats-officedocument.drawingml.chart+xml"/>
  <Override PartName="/ppt/drawings/drawing2.xml" ContentType="application/vnd.openxmlformats-officedocument.drawingml.chartshapes+xml"/>
  <Override PartName="/ppt/charts/chart9.xml" ContentType="application/vnd.openxmlformats-officedocument.drawingml.chart+xml"/>
  <Override PartName="/ppt/drawings/drawing3.xml" ContentType="application/vnd.openxmlformats-officedocument.drawingml.chartshapes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notesSlides/notesSlide2.xml" ContentType="application/vnd.openxmlformats-officedocument.presentationml.notesSlide+xml"/>
  <Override PartName="/ppt/charts/chart14.xml" ContentType="application/vnd.openxmlformats-officedocument.drawingml.chart+xml"/>
  <Override PartName="/ppt/drawings/drawing5.xml" ContentType="application/vnd.openxmlformats-officedocument.drawingml.chartshapes+xml"/>
  <Override PartName="/ppt/charts/chart15.xml" ContentType="application/vnd.openxmlformats-officedocument.drawingml.chart+xml"/>
  <Override PartName="/ppt/drawings/drawing6.xml" ContentType="application/vnd.openxmlformats-officedocument.drawingml.chartshapes+xml"/>
  <Override PartName="/ppt/charts/chart16.xml" ContentType="application/vnd.openxmlformats-officedocument.drawingml.chart+xml"/>
  <Override PartName="/ppt/drawings/drawing7.xml" ContentType="application/vnd.openxmlformats-officedocument.drawingml.chartshapes+xml"/>
  <Override PartName="/ppt/charts/chart17.xml" ContentType="application/vnd.openxmlformats-officedocument.drawingml.chart+xml"/>
  <Override PartName="/ppt/drawings/drawing8.xml" ContentType="application/vnd.openxmlformats-officedocument.drawingml.chartshapes+xml"/>
  <Override PartName="/ppt/charts/chart18.xml" ContentType="application/vnd.openxmlformats-officedocument.drawingml.chart+xml"/>
  <Override PartName="/ppt/drawings/drawing9.xml" ContentType="application/vnd.openxmlformats-officedocument.drawingml.chartshapes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3.xml" ContentType="application/vnd.openxmlformats-officedocument.presentationml.notesSlide+xml"/>
  <Override PartName="/ppt/charts/chart23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5"/>
  </p:notesMasterIdLst>
  <p:sldIdLst>
    <p:sldId id="263" r:id="rId2"/>
    <p:sldId id="265" r:id="rId3"/>
    <p:sldId id="264" r:id="rId4"/>
  </p:sldIdLst>
  <p:sldSz cx="6858000" cy="12192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2EFF"/>
    <a:srgbClr val="EAEB00"/>
    <a:srgbClr val="919191"/>
    <a:srgbClr val="7F7F7F"/>
    <a:srgbClr val="FFFFFF"/>
    <a:srgbClr val="A3A3A3"/>
    <a:srgbClr val="A6A6A6"/>
    <a:srgbClr val="FF0000"/>
    <a:srgbClr val="EDEDED"/>
    <a:srgbClr val="EBEB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91" autoAdjust="0"/>
    <p:restoredTop sz="94660"/>
  </p:normalViewPr>
  <p:slideViewPr>
    <p:cSldViewPr snapToGrid="0">
      <p:cViewPr varScale="1">
        <p:scale>
          <a:sx n="49" d="100"/>
          <a:sy n="49" d="100"/>
        </p:scale>
        <p:origin x="2870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package" Target="../embeddings/Microsoft_Excel_Worksheet17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8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1.xlsx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814698900737427"/>
          <c:y val="0.14202711426726922"/>
          <c:w val="0.6051950475461505"/>
          <c:h val="0.71594577146546157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Лист1!$C$1</c:f>
              <c:strCache>
                <c:ptCount val="1"/>
              </c:strCache>
            </c:strRef>
          </c:tx>
          <c:spPr>
            <a:solidFill>
              <a:srgbClr val="152EFF"/>
            </a:solidFill>
            <a:ln w="19050">
              <a:solidFill>
                <a:srgbClr val="152EFF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EAEB00"/>
              </a:solidFill>
              <a:ln w="19050">
                <a:solidFill>
                  <a:srgbClr val="EAEB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AF9-41FB-86DD-35A57A3741B6}"/>
              </c:ext>
            </c:extLst>
          </c:dPt>
          <c:dPt>
            <c:idx val="1"/>
            <c:invertIfNegative val="0"/>
            <c:bubble3D val="0"/>
            <c:spPr>
              <a:solidFill>
                <a:srgbClr val="152EFF"/>
              </a:solidFill>
              <a:ln w="19050">
                <a:solidFill>
                  <a:srgbClr val="152E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AF9-41FB-86DD-35A57A3741B6}"/>
              </c:ext>
            </c:extLst>
          </c:dPt>
          <c:dPt>
            <c:idx val="2"/>
            <c:invertIfNegative val="0"/>
            <c:bubble3D val="0"/>
            <c:spPr>
              <a:solidFill>
                <a:srgbClr val="152EFF"/>
              </a:solidFill>
              <a:ln w="19050">
                <a:solidFill>
                  <a:srgbClr val="152E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AF9-41FB-86DD-35A57A3741B6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195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2390</c:v>
                </c:pt>
                <c:pt idx="1">
                  <c:v>2724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AF9-41FB-86DD-35A57A3741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27796943"/>
        <c:axId val="627800271"/>
      </c:barChart>
      <c:catAx>
        <c:axId val="62779694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195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7800271"/>
        <c:crosses val="autoZero"/>
        <c:auto val="1"/>
        <c:lblAlgn val="ctr"/>
        <c:lblOffset val="100"/>
        <c:noMultiLvlLbl val="0"/>
      </c:catAx>
      <c:valAx>
        <c:axId val="627800271"/>
        <c:scaling>
          <c:orientation val="minMax"/>
          <c:min val="0"/>
        </c:scaling>
        <c:delete val="1"/>
        <c:axPos val="t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crossAx val="62779694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1H2021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F51C-4361-837B-E79440E9862E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F51C-4361-837B-E79440E9862E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F51C-4361-837B-E79440E9862E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F51C-4361-837B-E79440E986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2390</c:v>
                </c:pt>
                <c:pt idx="1">
                  <c:v>2724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51C-4361-837B-E79440E9862E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198587758877503E-2"/>
          <c:y val="0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676-449F-9490-B991077CF852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676-449F-9490-B991077CF852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676-449F-9490-B991077CF852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3A3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1676-449F-9490-B991077CF852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1676-449F-9490-B991077CF852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0.55000000000000004</c:v>
                </c:pt>
                <c:pt idx="1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1676-449F-9490-B991077CF852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spPr>
            <a:ln w="19050">
              <a:solidFill>
                <a:srgbClr val="EB8C00"/>
              </a:solidFill>
            </a:ln>
          </c:spPr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1676-449F-9490-B991077CF852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1676-449F-9490-B991077CF852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0%</c:formatCode>
                <c:ptCount val="2"/>
                <c:pt idx="0">
                  <c:v>0.66</c:v>
                </c:pt>
                <c:pt idx="1">
                  <c:v>0.34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1676-449F-9490-B991077CF852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1H2021</c:v>
                </c:pt>
              </c:strCache>
            </c:strRef>
          </c:tx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1676-449F-9490-B991077CF852}"/>
              </c:ext>
            </c:extLst>
          </c:dPt>
          <c:dPt>
            <c:idx val="1"/>
            <c:bubble3D val="0"/>
            <c:spPr>
              <a:solidFill>
                <a:srgbClr val="FFFF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1676-449F-9490-B991077CF852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0.61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1676-449F-9490-B991077CF8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b="1"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445713137473901E-2"/>
          <c:y val="3.1848615842385103E-2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448-4A4D-9C7F-433E654AE02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448-4A4D-9C7F-433E654AE021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0.22</c:v>
                </c:pt>
                <c:pt idx="1">
                  <c:v>0.78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448-4A4D-9C7F-433E654AE021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3448-4A4D-9C7F-433E654AE02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3448-4A4D-9C7F-433E654AE021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0.36</c:v>
                </c:pt>
                <c:pt idx="1">
                  <c:v>0.41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3448-4A4D-9C7F-433E654AE021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3448-4A4D-9C7F-433E654AE021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3448-4A4D-9C7F-433E654AE021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0.00%</c:formatCode>
                <c:ptCount val="2"/>
                <c:pt idx="0" formatCode="0%">
                  <c:v>0.51</c:v>
                </c:pt>
                <c:pt idx="1">
                  <c:v>0.49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3448-4A4D-9C7F-433E654AE021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1Н2021</c:v>
                </c:pt>
              </c:strCache>
            </c:strRef>
          </c:tx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3448-4A4D-9C7F-433E654AE021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3448-4A4D-9C7F-433E654AE021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0.4</c:v>
                </c:pt>
                <c:pt idx="1">
                  <c:v>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3448-4A4D-9C7F-433E654AE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043787639699E-2"/>
          <c:y val="2.4192843480446698E-2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E40-4F38-8E63-BF49B2227E9B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E40-4F38-8E63-BF49B2227E9B}"/>
              </c:ext>
            </c:extLst>
          </c:dPt>
          <c:dLbls>
            <c:dLbl>
              <c:idx val="0"/>
              <c:layout>
                <c:manualLayout>
                  <c:x val="-0.28395319502131999"/>
                  <c:y val="-2.032060352354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800" b="1" i="0" u="none" strike="noStrike" kern="1200" baseline="0">
                      <a:solidFill>
                        <a:srgbClr val="7F7F7F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40-4F38-8E63-BF49B2227E9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40-4F38-8E63-BF49B2227E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800" b="0" i="0" u="none" strike="noStrike" kern="1200" baseline="0">
                    <a:solidFill>
                      <a:srgbClr val="7F7F7F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0.64</c:v>
                </c:pt>
                <c:pt idx="1">
                  <c:v>0.36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E40-4F38-8E63-BF49B2227E9B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DE40-4F38-8E63-BF49B2227E9B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DE40-4F38-8E63-BF49B2227E9B}"/>
              </c:ext>
            </c:extLst>
          </c:dPt>
          <c:dLbls>
            <c:dLbl>
              <c:idx val="0"/>
              <c:layout>
                <c:manualLayout>
                  <c:x val="-0.42609947582243202"/>
                  <c:y val="-0.3592937353005319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fld id="{4E8DB0C2-3D3F-4E68-B836-A5DD547DCDE4}" type="VALUE">
                      <a:rPr lang="en-US" sz="800" b="1">
                        <a:solidFill>
                          <a:srgbClr val="A6A6A6"/>
                        </a:solidFill>
                        <a:latin typeface="+mn-lt"/>
                      </a:rPr>
                      <a:pPr/>
                      <a:t>[VALUE]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6-DE40-4F38-8E63-BF49B2227E9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E40-4F38-8E63-BF49B2227E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800" b="1" i="0" u="none" strike="noStrike" kern="1200" baseline="0">
                    <a:solidFill>
                      <a:srgbClr val="A6A6A6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0.77</c:v>
                </c:pt>
                <c:pt idx="1">
                  <c:v>0.23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E40-4F38-8E63-BF49B2227E9B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spPr>
            <a:noFill/>
          </c:spPr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E40-4F38-8E63-BF49B2227E9B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E40-4F38-8E63-BF49B2227E9B}"/>
              </c:ext>
            </c:extLst>
          </c:dPt>
          <c:dLbls>
            <c:dLbl>
              <c:idx val="0"/>
              <c:layout>
                <c:manualLayout>
                  <c:x val="-0.60755722958725045"/>
                  <c:y val="0.2350127122649723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fld id="{2005AFA0-830A-4BC9-AB25-12A2BB2CA70C}" type="VALUE">
                      <a:rPr lang="en-US" sz="800" b="1">
                        <a:solidFill>
                          <a:srgbClr val="EAEB00"/>
                        </a:solidFill>
                      </a:rPr>
                      <a:pPr/>
                      <a:t>[VALUE]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DE40-4F38-8E63-BF49B2227E9B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E40-4F38-8E63-BF49B2227E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800" b="1" i="0" u="none" strike="noStrike" kern="1200" baseline="0">
                    <a:solidFill>
                      <a:srgbClr val="EAEB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0%</c:formatCode>
                <c:ptCount val="2"/>
                <c:pt idx="0">
                  <c:v>0.69</c:v>
                </c:pt>
                <c:pt idx="1">
                  <c:v>0.31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DE40-4F38-8E63-BF49B2227E9B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1H2021</c:v>
                </c:pt>
              </c:strCache>
            </c:strRef>
          </c:tx>
          <c:spPr>
            <a:ln w="19050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10-DE40-4F38-8E63-BF49B2227E9B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11-DE40-4F38-8E63-BF49B2227E9B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0.84</c:v>
                </c:pt>
                <c:pt idx="1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F-DE40-4F38-8E63-BF49B2227E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90F4-433A-9DF2-5E1F757A2A4F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90F4-433A-9DF2-5E1F757A2A4F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90F4-433A-9DF2-5E1F757A2A4F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65%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0F4-433A-9DF2-5E1F757A2A4F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35%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0F4-433A-9DF2-5E1F757A2A4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мобайл</c:v>
                </c:pt>
                <c:pt idx="1">
                  <c:v>десктоп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0.65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F4-433A-9DF2-5E1F757A2A4F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2738-4E3F-BDD2-2B3768C85192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2738-4E3F-BDD2-2B3768C85192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2738-4E3F-BDD2-2B3768C85192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79%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38-4E3F-BDD2-2B3768C85192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21%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738-4E3F-BDD2-2B3768C851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мобайл</c:v>
                </c:pt>
                <c:pt idx="1">
                  <c:v>десктоп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0.79</c:v>
                </c:pt>
                <c:pt idx="1">
                  <c:v>0.21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738-4E3F-BDD2-2B3768C8519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76ED-4081-8548-83E65AEA30D3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76ED-4081-8548-83E65AEA30D3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76ED-4081-8548-83E65AEA30D3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68%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6ED-4081-8548-83E65AEA30D3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32%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6ED-4081-8548-83E65AEA30D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мобайл</c:v>
                </c:pt>
                <c:pt idx="1">
                  <c:v>десктоп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0.68</c:v>
                </c:pt>
                <c:pt idx="1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6ED-4081-8548-83E65AEA30D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266C-4325-873C-09E749A65E95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266C-4325-873C-09E749A65E95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266C-4325-873C-09E749A65E9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52%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66C-4325-873C-09E749A65E9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lang="en-US" sz="9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dirty="0">
                        <a:solidFill>
                          <a:schemeClr val="bg1"/>
                        </a:solidFill>
                      </a:rPr>
                      <a:t>48%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266C-4325-873C-09E749A65E9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</c:v>
                </c:pt>
                <c:pt idx="1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66C-4325-873C-09E749A65E9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152EFF"/>
            </a:solidFill>
          </c:spPr>
          <c:dPt>
            <c:idx val="0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5C75-4279-B839-F0DD05D558F4}"/>
              </c:ext>
            </c:extLst>
          </c:dPt>
          <c:dPt>
            <c:idx val="1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5C75-4279-B839-F0DD05D558F4}"/>
              </c:ext>
            </c:extLst>
          </c:dPt>
          <c:dPt>
            <c:idx val="2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5C75-4279-B839-F0DD05D558F4}"/>
              </c:ext>
            </c:extLst>
          </c:dPt>
          <c:dLbls>
            <c:delete val="1"/>
          </c:dLbls>
          <c:cat>
            <c:strRef>
              <c:f>Лист1!$A$2:$A$3</c:f>
              <c:strCache>
                <c:ptCount val="2"/>
                <c:pt idx="0">
                  <c:v>аудіо</c:v>
                </c:pt>
                <c:pt idx="1">
                  <c:v>other</c:v>
                </c:pt>
              </c:strCache>
            </c:strRef>
          </c:cat>
          <c:val>
            <c:numRef>
              <c:f>Лист1!$B$2:$B$3</c:f>
              <c:numCache>
                <c:formatCode>0.0%</c:formatCode>
                <c:ptCount val="2"/>
                <c:pt idx="0">
                  <c:v>3.0000000000000001E-3</c:v>
                </c:pt>
                <c:pt idx="1">
                  <c:v>0.997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C75-4279-B839-F0DD05D558F4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4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FD2F-4511-BB80-2E85307248A5}"/>
              </c:ext>
            </c:extLst>
          </c:dPt>
          <c:dPt>
            <c:idx val="1"/>
            <c:invertIfNegative val="0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FD2F-4511-BB80-2E85307248A5}"/>
              </c:ext>
            </c:extLst>
          </c:dPt>
          <c:dPt>
            <c:idx val="2"/>
            <c:invertIfNegative val="0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FD2F-4511-BB80-2E85307248A5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63%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FD2F-4511-BB80-2E85307248A5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67%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FD2F-4511-BB80-2E85307248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prstDash val="solid"/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0.63</c:v>
                </c:pt>
                <c:pt idx="1">
                  <c:v>0.67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FD2F-4511-BB80-2E85307248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33438240"/>
        <c:axId val="433446560"/>
      </c:barChart>
      <c:catAx>
        <c:axId val="4334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33446560"/>
        <c:crosses val="autoZero"/>
        <c:auto val="1"/>
        <c:lblAlgn val="ctr"/>
        <c:lblOffset val="100"/>
        <c:noMultiLvlLbl val="0"/>
      </c:catAx>
      <c:valAx>
        <c:axId val="4334465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343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1"/>
          <c:order val="0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ln>
              <a:solidFill>
                <a:srgbClr val="EAEB00"/>
              </a:solidFill>
            </a:ln>
          </c:spPr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rgbClr val="EAEB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391-4704-84FB-2C9BE433E4EA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 w="19050">
                <a:solidFill>
                  <a:srgbClr val="152EF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391-4704-84FB-2C9BE433E4EA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 w="19050">
                <a:solidFill>
                  <a:srgbClr val="EAEB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391-4704-84FB-2C9BE433E4EA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rgbClr val="EAEB00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391-4704-84FB-2C9BE433E4EA}"/>
              </c:ext>
            </c:extLst>
          </c:dPt>
          <c:cat>
            <c:strRef>
              <c:f>Лист1!$A$2:$A$4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Лист1!$B$2:$B$5</c:f>
              <c:numCache>
                <c:formatCode>0</c:formatCode>
                <c:ptCount val="4"/>
                <c:pt idx="0">
                  <c:v>2390</c:v>
                </c:pt>
                <c:pt idx="1">
                  <c:v>2724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391-4704-84FB-2C9BE433E4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legendEntry>
        <c:idx val="3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195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7F42-4E3E-8AEB-C4696E4D8671}"/>
              </c:ext>
            </c:extLst>
          </c:dPt>
          <c:dPt>
            <c:idx val="1"/>
            <c:invertIfNegative val="0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7F42-4E3E-8AEB-C4696E4D8671}"/>
              </c:ext>
            </c:extLst>
          </c:dPt>
          <c:dPt>
            <c:idx val="2"/>
            <c:invertIfNegative val="0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7F42-4E3E-8AEB-C4696E4D867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77%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7F42-4E3E-8AEB-C4696E4D867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7F42-4E3E-8AEB-C4696E4D867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0.77</c:v>
                </c:pt>
                <c:pt idx="1">
                  <c:v>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7F42-4E3E-8AEB-C4696E4D86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33438240"/>
        <c:axId val="433446560"/>
      </c:barChart>
      <c:catAx>
        <c:axId val="4334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33446560"/>
        <c:crosses val="autoZero"/>
        <c:auto val="1"/>
        <c:lblAlgn val="ctr"/>
        <c:lblOffset val="100"/>
        <c:noMultiLvlLbl val="0"/>
      </c:catAx>
      <c:valAx>
        <c:axId val="4334465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343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9FE3-4884-9F46-73F580BFB27A}"/>
              </c:ext>
            </c:extLst>
          </c:dPt>
          <c:dPt>
            <c:idx val="1"/>
            <c:invertIfNegative val="0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9FE3-4884-9F46-73F580BFB27A}"/>
              </c:ext>
            </c:extLst>
          </c:dPt>
          <c:dPt>
            <c:idx val="2"/>
            <c:invertIfNegative val="0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9FE3-4884-9F46-73F580BFB27A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62%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9FE3-4884-9F46-73F580BFB27A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71%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9FE3-4884-9F46-73F580BFB27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0.62</c:v>
                </c:pt>
                <c:pt idx="1">
                  <c:v>0.71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FE3-4884-9F46-73F580BFB2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33438240"/>
        <c:axId val="433446560"/>
      </c:barChart>
      <c:catAx>
        <c:axId val="4334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33446560"/>
        <c:crosses val="autoZero"/>
        <c:auto val="1"/>
        <c:lblAlgn val="ctr"/>
        <c:lblOffset val="100"/>
        <c:noMultiLvlLbl val="0"/>
      </c:catAx>
      <c:valAx>
        <c:axId val="4334465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343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A1C0-4A38-94BA-ED16AECB2306}"/>
              </c:ext>
            </c:extLst>
          </c:dPt>
          <c:dPt>
            <c:idx val="1"/>
            <c:invertIfNegative val="0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A1C0-4A38-94BA-ED16AECB2306}"/>
              </c:ext>
            </c:extLst>
          </c:dPt>
          <c:dPt>
            <c:idx val="2"/>
            <c:invertIfNegative val="0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A1C0-4A38-94BA-ED16AECB2306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 dirty="0"/>
                      <a:t>54%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A1C0-4A38-94BA-ED16AECB2306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48%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A1C0-4A38-94BA-ED16AECB230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Display</c:v>
                </c:pt>
                <c:pt idx="1">
                  <c:v>Video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0.54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1C0-4A38-94BA-ED16AECB23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433438240"/>
        <c:axId val="433446560"/>
      </c:barChart>
      <c:catAx>
        <c:axId val="43343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33446560"/>
        <c:crosses val="autoZero"/>
        <c:auto val="1"/>
        <c:lblAlgn val="ctr"/>
        <c:lblOffset val="100"/>
        <c:noMultiLvlLbl val="0"/>
      </c:catAx>
      <c:valAx>
        <c:axId val="43344656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433438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2198587758877503E-2"/>
          <c:y val="0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A54-47C7-AB44-58F429D92DA5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A54-47C7-AB44-58F429D92DA5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0.34</c:v>
                </c:pt>
                <c:pt idx="1">
                  <c:v>0.66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54-47C7-AB44-58F429D92DA5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3A3A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7A54-47C7-AB44-58F429D92DA5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7A54-47C7-AB44-58F429D92DA5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0.36</c:v>
                </c:pt>
                <c:pt idx="1">
                  <c:v>0.64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7A54-47C7-AB44-58F429D92DA5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spPr>
            <a:ln w="19050">
              <a:solidFill>
                <a:srgbClr val="EB8C00"/>
              </a:solidFill>
            </a:ln>
          </c:spPr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A54-47C7-AB44-58F429D92DA5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7A54-47C7-AB44-58F429D92DA5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7A54-47C7-AB44-58F429D92DA5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1Н2021</c:v>
                </c:pt>
              </c:strCache>
            </c:strRef>
          </c:tx>
          <c:spPr>
            <a:noFill/>
          </c:spPr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6655-405A-87B3-DF5747D1C8A8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6921-403F-8780-81A6ADE605AF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0.47</c:v>
                </c:pt>
                <c:pt idx="1">
                  <c:v>0.53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655-405A-87B3-DF5747D1C8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 b="1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8445713137473901E-2"/>
          <c:y val="3.1848615842385103E-2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0F5-4171-B493-D73EBA8C9E83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0F5-4171-B493-D73EBA8C9E83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0.3</c:v>
                </c:pt>
                <c:pt idx="1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0F5-4171-B493-D73EBA8C9E83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C0F5-4171-B493-D73EBA8C9E83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C0F5-4171-B493-D73EBA8C9E83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0.24</c:v>
                </c:pt>
                <c:pt idx="1">
                  <c:v>0.76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C0F5-4171-B493-D73EBA8C9E83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0F5-4171-B493-D73EBA8C9E83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0F5-4171-B493-D73EBA8C9E83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0.00%</c:formatCode>
                <c:ptCount val="2"/>
                <c:pt idx="0" formatCode="0%">
                  <c:v>0.49</c:v>
                </c:pt>
                <c:pt idx="1">
                  <c:v>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0F5-4171-B493-D73EBA8C9E83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1Н2021</c:v>
                </c:pt>
              </c:strCache>
            </c:strRef>
          </c:tx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267C-462A-A783-23C75D4715ED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267C-462A-A783-23C75D4715ED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0.35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267C-462A-A783-23C75D4715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97043787639699E-2"/>
          <c:y val="2.4192843480446698E-2"/>
          <c:w val="0.833854456862552"/>
          <c:h val="0.89124833213709098"/>
        </c:manualLayout>
      </c:layout>
      <c:doughnutChart>
        <c:varyColors val="1"/>
        <c:ser>
          <c:idx val="0"/>
          <c:order val="0"/>
          <c:tx>
            <c:strRef>
              <c:f>Аркуш1!$B$1</c:f>
              <c:strCache>
                <c:ptCount val="1"/>
                <c:pt idx="0">
                  <c:v>2018</c:v>
                </c:pt>
              </c:strCache>
            </c:strRef>
          </c:tx>
          <c:dPt>
            <c:idx val="0"/>
            <c:bubble3D val="0"/>
            <c:spPr>
              <a:solidFill>
                <a:srgbClr val="7F7F7F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CDD-4F24-9A7E-183D625CAA18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CDD-4F24-9A7E-183D625CAA18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Аркуш1!$B$2:$B$3</c:f>
              <c:numCache>
                <c:formatCode>0%</c:formatCode>
                <c:ptCount val="2"/>
                <c:pt idx="0">
                  <c:v>0.41</c:v>
                </c:pt>
                <c:pt idx="1">
                  <c:v>0.59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CDD-4F24-9A7E-183D625CAA18}"/>
            </c:ext>
          </c:extLst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2019</c:v>
                </c:pt>
              </c:strCache>
            </c:strRef>
          </c:tx>
          <c:dPt>
            <c:idx val="0"/>
            <c:bubble3D val="0"/>
            <c:spPr>
              <a:solidFill>
                <a:srgbClr val="A6A6A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ACDD-4F24-9A7E-183D625CAA18}"/>
              </c:ext>
            </c:extLst>
          </c:dPt>
          <c:dPt>
            <c:idx val="1"/>
            <c:bubble3D val="0"/>
            <c:spPr>
              <a:solidFill>
                <a:schemeClr val="bg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8-ACDD-4F24-9A7E-183D625CAA18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Аркуш1!$C$2:$C$3</c:f>
              <c:numCache>
                <c:formatCode>0%</c:formatCode>
                <c:ptCount val="2"/>
                <c:pt idx="0">
                  <c:v>0.52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CDD-4F24-9A7E-183D625CAA18}"/>
            </c:ext>
          </c:extLst>
        </c:ser>
        <c:ser>
          <c:idx val="2"/>
          <c:order val="2"/>
          <c:tx>
            <c:strRef>
              <c:f>Аркуш1!$D$1</c:f>
              <c:strCache>
                <c:ptCount val="1"/>
                <c:pt idx="0">
                  <c:v>2020</c:v>
                </c:pt>
              </c:strCache>
            </c:strRef>
          </c:tx>
          <c:spPr>
            <a:noFill/>
          </c:spPr>
          <c:dPt>
            <c:idx val="0"/>
            <c:bubble3D val="0"/>
            <c:spPr>
              <a:solidFill>
                <a:srgbClr val="EAEB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ACDD-4F24-9A7E-183D625CAA18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ACDD-4F24-9A7E-183D625CAA18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Аркуш1!$D$2:$D$3</c:f>
              <c:numCache>
                <c:formatCode>0%</c:formatCode>
                <c:ptCount val="2"/>
                <c:pt idx="0">
                  <c:v>0.45</c:v>
                </c:pt>
                <c:pt idx="1">
                  <c:v>0.55000000000000004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ACDD-4F24-9A7E-183D625CAA18}"/>
            </c:ext>
          </c:extLst>
        </c:ser>
        <c:ser>
          <c:idx val="3"/>
          <c:order val="3"/>
          <c:tx>
            <c:strRef>
              <c:f>Аркуш1!$E$1</c:f>
              <c:strCache>
                <c:ptCount val="1"/>
                <c:pt idx="0">
                  <c:v>1Н2021</c:v>
                </c:pt>
              </c:strCache>
            </c:strRef>
          </c:tx>
          <c:spPr>
            <a:ln w="19050">
              <a:solidFill>
                <a:srgbClr val="FFFFFF"/>
              </a:solidFill>
            </a:ln>
          </c:spPr>
          <c:dPt>
            <c:idx val="0"/>
            <c:bubble3D val="0"/>
            <c:spPr>
              <a:solidFill>
                <a:srgbClr val="152EFF"/>
              </a:solidFill>
              <a:ln w="1905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D-7F4B-40B4-ACA1-0B3E4E70CFA3}"/>
              </c:ext>
            </c:extLst>
          </c:dPt>
          <c:dPt>
            <c:idx val="1"/>
            <c:bubble3D val="0"/>
            <c:spPr>
              <a:noFill/>
              <a:ln w="19050">
                <a:solidFill>
                  <a:srgbClr val="FFFFFF"/>
                </a:solidFill>
              </a:ln>
            </c:spPr>
            <c:extLst>
              <c:ext xmlns:c16="http://schemas.microsoft.com/office/drawing/2014/chart" uri="{C3380CC4-5D6E-409C-BE32-E72D297353CC}">
                <c16:uniqueId val="{0000000E-7F4B-40B4-ACA1-0B3E4E70CFA3}"/>
              </c:ext>
            </c:extLst>
          </c:dPt>
          <c:cat>
            <c:strRef>
              <c:f>Аркуш1!$A$2:$A$3</c:f>
              <c:strCache>
                <c:ptCount val="2"/>
                <c:pt idx="0">
                  <c:v>FB, Google, Instagram</c:v>
                </c:pt>
                <c:pt idx="1">
                  <c:v>локальные</c:v>
                </c:pt>
              </c:strCache>
            </c:strRef>
          </c:cat>
          <c:val>
            <c:numRef>
              <c:f>Аркуш1!$E$2:$E$3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7F4B-40B4-ACA1-0B3E4E70CF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5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2020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1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/>
              <a:t>2018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BCE5-4D57-BA89-B107806FE343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BCE5-4D57-BA89-B107806FE343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BCE5-4D57-BA89-B107806FE343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502C56C3-BD56-42F9-A0FD-6F05AB0D4997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BCE5-4D57-BA89-B107806FE34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Banner </c:v>
                </c:pt>
                <c:pt idx="1">
                  <c:v>Video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3042.8698317240201</c:v>
                </c:pt>
                <c:pt idx="1">
                  <c:v>2165.3499317026699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BCE5-4D57-BA89-B107806FE343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201</a:t>
            </a:r>
            <a:r>
              <a:rPr lang="ru-RU" sz="1200" dirty="0"/>
              <a:t>9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DF79-49E1-9F36-8D6AA153C812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DF79-49E1-9F36-8D6AA153C812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DF79-49E1-9F36-8D6AA153C812}"/>
              </c:ext>
            </c:extLst>
          </c:dPt>
          <c:dLbls>
            <c:dLbl>
              <c:idx val="1"/>
              <c:tx>
                <c:rich>
                  <a:bodyPr/>
                  <a:lstStyle/>
                  <a:p>
                    <a:fld id="{3B2A2D67-D4CD-4E8D-B5E7-5681090D90BA}" type="PERCENTAGE">
                      <a:rPr lang="en-US">
                        <a:solidFill>
                          <a:schemeClr val="bg1"/>
                        </a:solidFill>
                      </a:rPr>
                      <a:pPr/>
                      <a:t>[PERCENTAGE]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F79-49E1-9F36-8D6AA153C8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Banner </c:v>
                </c:pt>
                <c:pt idx="1">
                  <c:v>Video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3352</c:v>
                </c:pt>
                <c:pt idx="1">
                  <c:v>3030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F79-49E1-9F36-8D6AA153C81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20</a:t>
            </a:r>
            <a:r>
              <a:rPr lang="ru-RU" sz="1200" dirty="0"/>
              <a:t>20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EAEB0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1-42A7-41B3-8693-174A9D5A4A68}"/>
              </c:ext>
            </c:extLst>
          </c:dPt>
          <c:dPt>
            <c:idx val="1"/>
            <c:bubble3D val="0"/>
            <c:spPr>
              <a:solidFill>
                <a:srgbClr val="152EF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3-42A7-41B3-8693-174A9D5A4A68}"/>
              </c:ext>
            </c:extLst>
          </c:dPt>
          <c:dPt>
            <c:idx val="2"/>
            <c:bubble3D val="0"/>
            <c:spPr>
              <a:solidFill>
                <a:srgbClr val="7F7F7F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</c:spPr>
            <c:extLst>
              <c:ext xmlns:c16="http://schemas.microsoft.com/office/drawing/2014/chart" uri="{C3380CC4-5D6E-409C-BE32-E72D297353CC}">
                <c16:uniqueId val="{00000005-42A7-41B3-8693-174A9D5A4A68}"/>
              </c:ext>
            </c:extLst>
          </c:dPt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lang="en-US"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42A7-41B3-8693-174A9D5A4A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2"/>
                <c:pt idx="0">
                  <c:v>Banner </c:v>
                </c:pt>
                <c:pt idx="1">
                  <c:v>Video</c:v>
                </c:pt>
              </c:strCache>
            </c:strRef>
          </c:cat>
          <c:val>
            <c:numRef>
              <c:f>Лист1!$B$2:$B$4</c:f>
              <c:numCache>
                <c:formatCode>0</c:formatCode>
                <c:ptCount val="3"/>
                <c:pt idx="0">
                  <c:v>3410</c:v>
                </c:pt>
                <c:pt idx="1">
                  <c:v>4200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2A7-41B3-8693-174A9D5A4A68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60"/>
      </c:doughnut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5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5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5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5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0.3264</cdr:x>
      <cdr:y>0.49662</cdr:y>
    </cdr:from>
    <cdr:to>
      <cdr:x>0.6736</cdr:x>
      <cdr:y>0.69474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0264" y="1072702"/>
          <a:ext cx="755545" cy="427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ru-RU" sz="1050" b="1" dirty="0">
              <a:solidFill>
                <a:srgbClr val="152EFF"/>
              </a:solidFill>
            </a:rPr>
            <a:t>5 209 млн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0.3264</cdr:x>
      <cdr:y>0.49662</cdr:y>
    </cdr:from>
    <cdr:to>
      <cdr:x>0.6736</cdr:x>
      <cdr:y>0.69474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0264" y="1072702"/>
          <a:ext cx="755545" cy="427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ru-RU" sz="1050" b="1" dirty="0">
              <a:solidFill>
                <a:srgbClr val="152EFF"/>
              </a:solidFill>
            </a:rPr>
            <a:t>6 382 млн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0.3264</cdr:x>
      <cdr:y>0.49662</cdr:y>
    </cdr:from>
    <cdr:to>
      <cdr:x>0.6736</cdr:x>
      <cdr:y>0.69474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0264" y="1072702"/>
          <a:ext cx="755545" cy="427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ru-RU" sz="1050" b="1" dirty="0">
              <a:solidFill>
                <a:srgbClr val="152EFF"/>
              </a:solidFill>
            </a:rPr>
            <a:t>7 610 млн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0.3264</cdr:x>
      <cdr:y>0.49662</cdr:y>
    </cdr:from>
    <cdr:to>
      <cdr:x>0.6736</cdr:x>
      <cdr:y>0.69474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0264" y="1072702"/>
          <a:ext cx="755545" cy="4279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ru-RU" sz="1050" b="1" dirty="0">
              <a:solidFill>
                <a:srgbClr val="152EFF"/>
              </a:solidFill>
            </a:rPr>
            <a:t>5</a:t>
          </a:r>
          <a:r>
            <a:rPr lang="en-US" sz="1050" b="1" dirty="0">
              <a:solidFill>
                <a:srgbClr val="152EFF"/>
              </a:solidFill>
            </a:rPr>
            <a:t> 115 </a:t>
          </a:r>
          <a:r>
            <a:rPr lang="ru-RU" sz="1050" b="1" dirty="0">
              <a:solidFill>
                <a:srgbClr val="152EFF"/>
              </a:solidFill>
            </a:rPr>
            <a:t>млн 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0.3264</cdr:x>
      <cdr:y>0.42194</cdr:y>
    </cdr:from>
    <cdr:to>
      <cdr:x>0.6736</cdr:x>
      <cdr:y>0.6219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6618" y="698730"/>
          <a:ext cx="762287" cy="331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en-US" sz="1050" b="1" dirty="0">
              <a:solidFill>
                <a:srgbClr val="152EFF"/>
              </a:solidFill>
            </a:rPr>
            <a:t>TOTAL</a:t>
          </a:r>
          <a:endParaRPr lang="ru-RU" sz="1050" b="1" dirty="0">
            <a:solidFill>
              <a:srgbClr val="152EFF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0.32999</cdr:x>
      <cdr:y>0.41392</cdr:y>
    </cdr:from>
    <cdr:to>
      <cdr:x>0.67719</cdr:x>
      <cdr:y>0.61204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24508" y="685446"/>
          <a:ext cx="762287" cy="328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en-US" sz="1050" b="1" dirty="0">
              <a:solidFill>
                <a:srgbClr val="152EFF"/>
              </a:solidFill>
            </a:rPr>
            <a:t>Facebook</a:t>
          </a:r>
          <a:endParaRPr lang="ru-RU" sz="1050" b="1" dirty="0">
            <a:solidFill>
              <a:srgbClr val="152EFF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0.3264</cdr:x>
      <cdr:y>0.42194</cdr:y>
    </cdr:from>
    <cdr:to>
      <cdr:x>0.6736</cdr:x>
      <cdr:y>0.6219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6618" y="698730"/>
          <a:ext cx="762287" cy="331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en-US" sz="1050" b="1" dirty="0">
              <a:solidFill>
                <a:srgbClr val="152EFF"/>
              </a:solidFill>
            </a:rPr>
            <a:t>Google</a:t>
          </a:r>
          <a:endParaRPr lang="ru-RU" sz="1050" b="1" dirty="0">
            <a:solidFill>
              <a:srgbClr val="152EFF"/>
            </a:solidFill>
          </a:endParaRP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0.32999</cdr:x>
      <cdr:y>0.41392</cdr:y>
    </cdr:from>
    <cdr:to>
      <cdr:x>0.67719</cdr:x>
      <cdr:y>0.61204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24508" y="685446"/>
          <a:ext cx="762287" cy="32808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en-US" sz="1050" b="1" dirty="0">
              <a:solidFill>
                <a:srgbClr val="152EFF"/>
              </a:solidFill>
            </a:rPr>
            <a:t>Other</a:t>
          </a:r>
          <a:endParaRPr lang="ru-RU" sz="1050" b="1" dirty="0">
            <a:solidFill>
              <a:srgbClr val="152EFF"/>
            </a:solidFill>
          </a:endParaRP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0.3264</cdr:x>
      <cdr:y>0.42194</cdr:y>
    </cdr:from>
    <cdr:to>
      <cdr:x>0.6736</cdr:x>
      <cdr:y>0.6219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716618" y="698730"/>
          <a:ext cx="762287" cy="331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squar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pPr algn="ctr"/>
          <a:r>
            <a:rPr lang="ru-RU" sz="1050" b="1" dirty="0">
              <a:solidFill>
                <a:srgbClr val="152EFF"/>
              </a:solidFill>
            </a:rPr>
            <a:t>0,3%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</a:pPr>
            <a:fld id="{00000000-1234-1234-1234-123412341234}" type="slidenum">
              <a:rPr lang="ru-RU" sz="12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e19e5b2c8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1" name="Google Shape;141;gce19e5b2c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e19e5b2c8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1" name="Google Shape;141;gce19e5b2c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9195995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ce19e5b2c8_0_3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141" name="Google Shape;141;gce19e5b2c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розділу" type="secHead">
  <p:cSld name="SECTION_HEADER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3"/>
          <p:cNvSpPr txBox="1">
            <a:spLocks noGrp="1"/>
          </p:cNvSpPr>
          <p:nvPr>
            <p:ph type="title"/>
          </p:nvPr>
        </p:nvSpPr>
        <p:spPr>
          <a:xfrm>
            <a:off x="467917" y="3039535"/>
            <a:ext cx="5915025" cy="5071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 panose="020F0502020204030204"/>
              <a:buNone/>
              <a:defRPr sz="337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3"/>
          <p:cNvSpPr txBox="1">
            <a:spLocks noGrp="1"/>
          </p:cNvSpPr>
          <p:nvPr>
            <p:ph type="body" idx="1"/>
          </p:nvPr>
        </p:nvSpPr>
        <p:spPr>
          <a:xfrm>
            <a:off x="467917" y="8159048"/>
            <a:ext cx="5915025" cy="266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289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350">
                <a:solidFill>
                  <a:srgbClr val="888888"/>
                </a:solidFill>
              </a:defRPr>
            </a:lvl1pPr>
            <a:lvl2pPr marL="514350" lvl="1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125">
                <a:solidFill>
                  <a:srgbClr val="888888"/>
                </a:solidFill>
              </a:defRPr>
            </a:lvl2pPr>
            <a:lvl3pPr marL="771525" lvl="2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015">
                <a:solidFill>
                  <a:srgbClr val="888888"/>
                </a:solidFill>
              </a:defRPr>
            </a:lvl3pPr>
            <a:lvl4pPr marL="1028700" lvl="3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4pPr>
            <a:lvl5pPr marL="1285875" lvl="4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5pPr>
            <a:lvl6pPr marL="1543050" lvl="5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6pPr>
            <a:lvl7pPr marL="1800225" lvl="6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7pPr>
            <a:lvl8pPr marL="2057400" lvl="7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8pPr>
            <a:lvl9pPr marL="2314575" lvl="8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9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4" name="Google Shape;24;p133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3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3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34"/>
          <p:cNvSpPr txBox="1">
            <a:spLocks noGrp="1"/>
          </p:cNvSpPr>
          <p:nvPr>
            <p:ph type="title"/>
          </p:nvPr>
        </p:nvSpPr>
        <p:spPr>
          <a:xfrm>
            <a:off x="472381" y="649112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34"/>
          <p:cNvSpPr txBox="1">
            <a:spLocks noGrp="1"/>
          </p:cNvSpPr>
          <p:nvPr>
            <p:ph type="body" idx="1"/>
          </p:nvPr>
        </p:nvSpPr>
        <p:spPr>
          <a:xfrm>
            <a:off x="472382" y="2988734"/>
            <a:ext cx="2901255" cy="146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57175" lvl="0" indent="-1289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350" b="1"/>
            </a:lvl1pPr>
            <a:lvl2pPr marL="514350" lvl="1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2pPr>
            <a:lvl3pPr marL="771525" lvl="2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015" b="1"/>
            </a:lvl3pPr>
            <a:lvl4pPr marL="1028700" lvl="3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4pPr>
            <a:lvl5pPr marL="1285875" lvl="4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5pPr>
            <a:lvl6pPr marL="1543050" lvl="5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6pPr>
            <a:lvl7pPr marL="1800225" lvl="6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7pPr>
            <a:lvl8pPr marL="2057400" lvl="7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8pPr>
            <a:lvl9pPr marL="2314575" lvl="8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9pPr>
          </a:lstStyle>
          <a:p>
            <a:endParaRPr/>
          </a:p>
        </p:txBody>
      </p:sp>
      <p:sp>
        <p:nvSpPr>
          <p:cNvPr id="30" name="Google Shape;30;p134"/>
          <p:cNvSpPr txBox="1">
            <a:spLocks noGrp="1"/>
          </p:cNvSpPr>
          <p:nvPr>
            <p:ph type="body" idx="2"/>
          </p:nvPr>
        </p:nvSpPr>
        <p:spPr>
          <a:xfrm>
            <a:off x="472382" y="4453468"/>
            <a:ext cx="2901255" cy="6550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9304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14350" lvl="1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771525" lvl="2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028700" lvl="3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285875" lvl="4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543050" lvl="5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800225" lvl="6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057400" lvl="7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314575" lvl="8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34"/>
          <p:cNvSpPr txBox="1">
            <a:spLocks noGrp="1"/>
          </p:cNvSpPr>
          <p:nvPr>
            <p:ph type="body" idx="3"/>
          </p:nvPr>
        </p:nvSpPr>
        <p:spPr>
          <a:xfrm>
            <a:off x="3471864" y="2988734"/>
            <a:ext cx="2915543" cy="14647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257175" lvl="0" indent="-1289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350" b="1"/>
            </a:lvl1pPr>
            <a:lvl2pPr marL="514350" lvl="1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125" b="1"/>
            </a:lvl2pPr>
            <a:lvl3pPr marL="771525" lvl="2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015" b="1"/>
            </a:lvl3pPr>
            <a:lvl4pPr marL="1028700" lvl="3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4pPr>
            <a:lvl5pPr marL="1285875" lvl="4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5pPr>
            <a:lvl6pPr marL="1543050" lvl="5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6pPr>
            <a:lvl7pPr marL="1800225" lvl="6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7pPr>
            <a:lvl8pPr marL="2057400" lvl="7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8pPr>
            <a:lvl9pPr marL="2314575" lvl="8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 b="1"/>
            </a:lvl9pPr>
          </a:lstStyle>
          <a:p>
            <a:endParaRPr/>
          </a:p>
        </p:txBody>
      </p:sp>
      <p:sp>
        <p:nvSpPr>
          <p:cNvPr id="32" name="Google Shape;32;p134"/>
          <p:cNvSpPr txBox="1">
            <a:spLocks noGrp="1"/>
          </p:cNvSpPr>
          <p:nvPr>
            <p:ph type="body" idx="4"/>
          </p:nvPr>
        </p:nvSpPr>
        <p:spPr>
          <a:xfrm>
            <a:off x="3471864" y="4453468"/>
            <a:ext cx="2915543" cy="65503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9304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14350" lvl="1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771525" lvl="2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028700" lvl="3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285875" lvl="4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543050" lvl="5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800225" lvl="6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057400" lvl="7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314575" lvl="8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34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34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34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5"/>
          <p:cNvSpPr txBox="1">
            <a:spLocks noGrp="1"/>
          </p:cNvSpPr>
          <p:nvPr>
            <p:ph type="title"/>
          </p:nvPr>
        </p:nvSpPr>
        <p:spPr>
          <a:xfrm>
            <a:off x="471489" y="649112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35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35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35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 підпис" type="objTx">
  <p:cSld name="OBJECT_WITH_CAPTION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6"/>
          <p:cNvSpPr txBox="1">
            <a:spLocks noGrp="1"/>
          </p:cNvSpPr>
          <p:nvPr>
            <p:ph type="title"/>
          </p:nvPr>
        </p:nvSpPr>
        <p:spPr>
          <a:xfrm>
            <a:off x="472382" y="812800"/>
            <a:ext cx="2211883" cy="28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36"/>
          <p:cNvSpPr txBox="1">
            <a:spLocks noGrp="1"/>
          </p:cNvSpPr>
          <p:nvPr>
            <p:ph type="body" idx="1"/>
          </p:nvPr>
        </p:nvSpPr>
        <p:spPr>
          <a:xfrm>
            <a:off x="2915544" y="1755423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2432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1800"/>
            </a:lvl1pPr>
            <a:lvl2pPr marL="514350" lvl="1" indent="-22860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1575"/>
            </a:lvl2pPr>
            <a:lvl3pPr marL="771525" lvl="2" indent="-21463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350"/>
            </a:lvl3pPr>
            <a:lvl4pPr marL="1028700" lvl="3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4pPr>
            <a:lvl5pPr marL="1285875" lvl="4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5pPr>
            <a:lvl6pPr marL="1543050" lvl="5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6pPr>
            <a:lvl7pPr marL="1800225" lvl="6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7pPr>
            <a:lvl8pPr marL="2057400" lvl="7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8pPr>
            <a:lvl9pPr marL="2314575" lvl="8" indent="-20002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125"/>
            </a:lvl9pPr>
          </a:lstStyle>
          <a:p>
            <a:endParaRPr/>
          </a:p>
        </p:txBody>
      </p:sp>
      <p:sp>
        <p:nvSpPr>
          <p:cNvPr id="44" name="Google Shape;44;p136"/>
          <p:cNvSpPr txBox="1">
            <a:spLocks noGrp="1"/>
          </p:cNvSpPr>
          <p:nvPr>
            <p:ph type="body" idx="2"/>
          </p:nvPr>
        </p:nvSpPr>
        <p:spPr>
          <a:xfrm>
            <a:off x="472382" y="3657600"/>
            <a:ext cx="2211883" cy="6776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289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/>
            </a:lvl1pPr>
            <a:lvl2pPr marL="514350" lvl="1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790"/>
            </a:lvl2pPr>
            <a:lvl3pPr marL="771525" lvl="2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675"/>
            </a:lvl3pPr>
            <a:lvl4pPr marL="1028700" lvl="3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4pPr>
            <a:lvl5pPr marL="1285875" lvl="4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5pPr>
            <a:lvl6pPr marL="1543050" lvl="5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6pPr>
            <a:lvl7pPr marL="1800225" lvl="6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7pPr>
            <a:lvl8pPr marL="2057400" lvl="7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8pPr>
            <a:lvl9pPr marL="2314575" lvl="8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9pPr>
          </a:lstStyle>
          <a:p>
            <a:endParaRPr/>
          </a:p>
        </p:txBody>
      </p:sp>
      <p:sp>
        <p:nvSpPr>
          <p:cNvPr id="45" name="Google Shape;45;p136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6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6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і підпис" type="picTx">
  <p:cSld name="PICTURE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7"/>
          <p:cNvSpPr txBox="1">
            <a:spLocks noGrp="1"/>
          </p:cNvSpPr>
          <p:nvPr>
            <p:ph type="title"/>
          </p:nvPr>
        </p:nvSpPr>
        <p:spPr>
          <a:xfrm>
            <a:off x="472382" y="812800"/>
            <a:ext cx="2211883" cy="28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 panose="020F0502020204030204"/>
              <a:buNone/>
              <a:defRPr sz="1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7"/>
          <p:cNvSpPr>
            <a:spLocks noGrp="1"/>
          </p:cNvSpPr>
          <p:nvPr>
            <p:ph type="pic" idx="2"/>
          </p:nvPr>
        </p:nvSpPr>
        <p:spPr>
          <a:xfrm>
            <a:off x="2915544" y="1755423"/>
            <a:ext cx="3471863" cy="86642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 panose="020B0604020202020204"/>
              <a:buNone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157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None/>
              <a:defRPr sz="135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None/>
              <a:defRPr sz="112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51" name="Google Shape;51;p137"/>
          <p:cNvSpPr txBox="1">
            <a:spLocks noGrp="1"/>
          </p:cNvSpPr>
          <p:nvPr>
            <p:ph type="body" idx="1"/>
          </p:nvPr>
        </p:nvSpPr>
        <p:spPr>
          <a:xfrm>
            <a:off x="472382" y="3657600"/>
            <a:ext cx="2211883" cy="67761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28905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900"/>
            </a:lvl1pPr>
            <a:lvl2pPr marL="514350" lvl="1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790"/>
            </a:lvl2pPr>
            <a:lvl3pPr marL="771525" lvl="2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675"/>
            </a:lvl3pPr>
            <a:lvl4pPr marL="1028700" lvl="3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4pPr>
            <a:lvl5pPr marL="1285875" lvl="4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5pPr>
            <a:lvl6pPr marL="1543050" lvl="5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6pPr>
            <a:lvl7pPr marL="1800225" lvl="6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7pPr>
            <a:lvl8pPr marL="2057400" lvl="7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8pPr>
            <a:lvl9pPr marL="2314575" lvl="8" indent="-128905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565"/>
            </a:lvl9pPr>
          </a:lstStyle>
          <a:p>
            <a:endParaRPr/>
          </a:p>
        </p:txBody>
      </p:sp>
      <p:sp>
        <p:nvSpPr>
          <p:cNvPr id="52" name="Google Shape;52;p137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7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37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8"/>
          <p:cNvSpPr txBox="1">
            <a:spLocks noGrp="1"/>
          </p:cNvSpPr>
          <p:nvPr>
            <p:ph type="title"/>
          </p:nvPr>
        </p:nvSpPr>
        <p:spPr>
          <a:xfrm>
            <a:off x="471489" y="649112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8"/>
          <p:cNvSpPr txBox="1">
            <a:spLocks noGrp="1"/>
          </p:cNvSpPr>
          <p:nvPr>
            <p:ph type="body" idx="1"/>
          </p:nvPr>
        </p:nvSpPr>
        <p:spPr>
          <a:xfrm rot="5400000">
            <a:off x="-438856" y="4155899"/>
            <a:ext cx="7735712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9304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14350" lvl="1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771525" lvl="2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028700" lvl="3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285875" lvl="4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543050" lvl="5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800225" lvl="6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057400" lvl="7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314575" lvl="8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138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8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8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9"/>
          <p:cNvSpPr txBox="1">
            <a:spLocks noGrp="1"/>
          </p:cNvSpPr>
          <p:nvPr>
            <p:ph type="title"/>
          </p:nvPr>
        </p:nvSpPr>
        <p:spPr>
          <a:xfrm rot="5400000">
            <a:off x="481056" y="5075811"/>
            <a:ext cx="10332156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39"/>
          <p:cNvSpPr txBox="1">
            <a:spLocks noGrp="1"/>
          </p:cNvSpPr>
          <p:nvPr>
            <p:ph type="body" idx="1"/>
          </p:nvPr>
        </p:nvSpPr>
        <p:spPr>
          <a:xfrm rot="5400000">
            <a:off x="-2519319" y="3639917"/>
            <a:ext cx="10332156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257175" lvl="0" indent="-193040" algn="l">
              <a:lnSpc>
                <a:spcPct val="9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514350" lvl="1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771525" lvl="2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028700" lvl="3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285875" lvl="4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543050" lvl="5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800225" lvl="6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057400" lvl="7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314575" lvl="8" indent="-193040" algn="l">
              <a:lnSpc>
                <a:spcPct val="9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139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9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39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23"/>
          <p:cNvSpPr txBox="1">
            <a:spLocks noGrp="1"/>
          </p:cNvSpPr>
          <p:nvPr>
            <p:ph type="title"/>
          </p:nvPr>
        </p:nvSpPr>
        <p:spPr>
          <a:xfrm>
            <a:off x="471489" y="649112"/>
            <a:ext cx="5915025" cy="2356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 panose="020F0502020204030204"/>
              <a:buNone/>
              <a:defRPr sz="4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8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11" name="Google Shape;11;p123"/>
          <p:cNvSpPr txBox="1">
            <a:spLocks noGrp="1"/>
          </p:cNvSpPr>
          <p:nvPr>
            <p:ph type="body" idx="1"/>
          </p:nvPr>
        </p:nvSpPr>
        <p:spPr>
          <a:xfrm>
            <a:off x="471489" y="3245556"/>
            <a:ext cx="5915025" cy="773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Char char="•"/>
              <a:defRPr sz="2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 panose="020B0604020202020204"/>
              <a:buChar char="•"/>
              <a:defRPr sz="24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 panose="020B0604020202020204"/>
              <a:buChar char="•"/>
              <a:defRPr sz="20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 panose="020B0604020202020204"/>
              <a:buChar char="•"/>
              <a:defRPr sz="1800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2" name="Google Shape;12;p123"/>
          <p:cNvSpPr txBox="1">
            <a:spLocks noGrp="1"/>
          </p:cNvSpPr>
          <p:nvPr>
            <p:ph type="dt" idx="10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3" name="Google Shape;13;p123"/>
          <p:cNvSpPr txBox="1">
            <a:spLocks noGrp="1"/>
          </p:cNvSpPr>
          <p:nvPr>
            <p:ph type="ftr" idx="11"/>
          </p:nvPr>
        </p:nvSpPr>
        <p:spPr>
          <a:xfrm>
            <a:off x="2271714" y="11300181"/>
            <a:ext cx="2314575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  <a:defRPr sz="1015" b="0" i="0" u="none" strike="noStrike" cap="none">
                <a:solidFill>
                  <a:schemeClr val="dk1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endParaRPr/>
          </a:p>
        </p:txBody>
      </p:sp>
      <p:sp>
        <p:nvSpPr>
          <p:cNvPr id="14" name="Google Shape;14;p123"/>
          <p:cNvSpPr txBox="1">
            <a:spLocks noGrp="1"/>
          </p:cNvSpPr>
          <p:nvPr>
            <p:ph type="sldNum" idx="12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 panose="020B0604020202020204"/>
              <a:buNone/>
              <a:defRPr sz="675" b="0" i="0" u="none" strike="noStrike" cap="none">
                <a:solidFill>
                  <a:srgbClr val="888888"/>
                </a:solidFill>
                <a:latin typeface="Calibri" panose="020F0502020204030204"/>
                <a:ea typeface="Calibri" panose="020F0502020204030204"/>
                <a:cs typeface="Calibri" panose="020F0502020204030204"/>
                <a:sym typeface="Calibri" panose="020F0502020204030204"/>
              </a:defRPr>
            </a:lvl9pPr>
          </a:lstStyle>
          <a:p>
            <a:fld id="{00000000-1234-1234-1234-12341234123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79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13" Type="http://schemas.openxmlformats.org/officeDocument/2006/relationships/chart" Target="../charts/chart10.xml"/><Relationship Id="rId3" Type="http://schemas.openxmlformats.org/officeDocument/2006/relationships/chart" Target="../charts/chart1.xml"/><Relationship Id="rId7" Type="http://schemas.openxmlformats.org/officeDocument/2006/relationships/chart" Target="../charts/chart5.xml"/><Relationship Id="rId12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6" Type="http://schemas.openxmlformats.org/officeDocument/2006/relationships/chart" Target="../charts/chart13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11" Type="http://schemas.openxmlformats.org/officeDocument/2006/relationships/chart" Target="../charts/chart9.xml"/><Relationship Id="rId5" Type="http://schemas.openxmlformats.org/officeDocument/2006/relationships/chart" Target="../charts/chart3.xml"/><Relationship Id="rId15" Type="http://schemas.openxmlformats.org/officeDocument/2006/relationships/chart" Target="../charts/chart12.xml"/><Relationship Id="rId10" Type="http://schemas.openxmlformats.org/officeDocument/2006/relationships/chart" Target="../charts/chart8.xml"/><Relationship Id="rId4" Type="http://schemas.openxmlformats.org/officeDocument/2006/relationships/chart" Target="../charts/chart2.xml"/><Relationship Id="rId9" Type="http://schemas.openxmlformats.org/officeDocument/2006/relationships/chart" Target="../charts/chart7.xml"/><Relationship Id="rId14" Type="http://schemas.openxmlformats.org/officeDocument/2006/relationships/chart" Target="../charts/chart1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8.xml"/><Relationship Id="rId3" Type="http://schemas.openxmlformats.org/officeDocument/2006/relationships/image" Target="../media/image1.png"/><Relationship Id="rId7" Type="http://schemas.openxmlformats.org/officeDocument/2006/relationships/chart" Target="../charts/chart17.xml"/><Relationship Id="rId12" Type="http://schemas.openxmlformats.org/officeDocument/2006/relationships/chart" Target="../charts/chart2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16.xml"/><Relationship Id="rId11" Type="http://schemas.openxmlformats.org/officeDocument/2006/relationships/chart" Target="../charts/chart21.xml"/><Relationship Id="rId5" Type="http://schemas.openxmlformats.org/officeDocument/2006/relationships/chart" Target="../charts/chart15.xml"/><Relationship Id="rId10" Type="http://schemas.openxmlformats.org/officeDocument/2006/relationships/chart" Target="../charts/chart20.xml"/><Relationship Id="rId4" Type="http://schemas.openxmlformats.org/officeDocument/2006/relationships/chart" Target="../charts/chart14.xml"/><Relationship Id="rId9" Type="http://schemas.openxmlformats.org/officeDocument/2006/relationships/chart" Target="../charts/chart1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drive.google.com/file/d/1qqkB_Bb4sV3LY8bmdXAUeofGPu77l2lY/view?usp=sharing" TargetMode="External"/><Relationship Id="rId4" Type="http://schemas.openxmlformats.org/officeDocument/2006/relationships/chart" Target="../charts/char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02;gce19e5b2c8_0_91"/>
          <p:cNvSpPr/>
          <p:nvPr/>
        </p:nvSpPr>
        <p:spPr>
          <a:xfrm>
            <a:off x="0" y="701748"/>
            <a:ext cx="6858000" cy="339978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endParaRPr sz="790"/>
          </a:p>
        </p:txBody>
      </p:sp>
      <p:sp>
        <p:nvSpPr>
          <p:cNvPr id="145" name="Google Shape;145;gce19e5b2c8_0_33"/>
          <p:cNvSpPr txBox="1"/>
          <p:nvPr/>
        </p:nvSpPr>
        <p:spPr>
          <a:xfrm>
            <a:off x="3211091" y="11952576"/>
            <a:ext cx="3600956" cy="24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© ГС «БЮРО ІНТЕРАКТИВНОЇ РЕКЛАМИ УКРАЇНА», 2021</a:t>
            </a:r>
            <a:endParaRPr sz="395" i="1" dirty="0">
              <a:solidFill>
                <a:srgbClr val="666666"/>
              </a:solidFill>
            </a:endParaRPr>
          </a:p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У </a:t>
            </a:r>
            <a:r>
              <a:rPr lang="ru-RU" sz="395" i="1" dirty="0" err="1">
                <a:solidFill>
                  <a:srgbClr val="666666"/>
                </a:solidFill>
              </a:rPr>
              <a:t>випадку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використання</a:t>
            </a:r>
            <a:r>
              <a:rPr lang="ru-RU" sz="395" i="1" dirty="0">
                <a:solidFill>
                  <a:srgbClr val="666666"/>
                </a:solidFill>
              </a:rPr>
              <a:t> тексту </a:t>
            </a:r>
            <a:r>
              <a:rPr lang="ru-RU" sz="395" i="1" dirty="0" err="1">
                <a:solidFill>
                  <a:srgbClr val="666666"/>
                </a:solidFill>
              </a:rPr>
              <a:t>або</a:t>
            </a:r>
            <a:r>
              <a:rPr lang="ru-RU" sz="395" i="1" dirty="0">
                <a:solidFill>
                  <a:srgbClr val="666666"/>
                </a:solidFill>
              </a:rPr>
              <a:t> будь-</a:t>
            </a:r>
            <a:r>
              <a:rPr lang="ru-RU" sz="395" i="1" dirty="0" err="1">
                <a:solidFill>
                  <a:srgbClr val="666666"/>
                </a:solidFill>
              </a:rPr>
              <a:t>якої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його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частини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обов’язкове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посилання</a:t>
            </a:r>
            <a:r>
              <a:rPr lang="ru-RU" sz="395" i="1" dirty="0">
                <a:solidFill>
                  <a:srgbClr val="666666"/>
                </a:solidFill>
              </a:rPr>
              <a:t> на </a:t>
            </a:r>
            <a:r>
              <a:rPr lang="ru-RU" sz="395" i="1" dirty="0" err="1">
                <a:solidFill>
                  <a:srgbClr val="666666"/>
                </a:solidFill>
              </a:rPr>
              <a:t>джерело</a:t>
            </a:r>
            <a:r>
              <a:rPr lang="ru-RU" sz="395" i="1" dirty="0">
                <a:solidFill>
                  <a:srgbClr val="666666"/>
                </a:solidFill>
              </a:rPr>
              <a:t> та </a:t>
            </a:r>
            <a:r>
              <a:rPr lang="ru-RU" sz="395" i="1" dirty="0" err="1">
                <a:solidFill>
                  <a:srgbClr val="666666"/>
                </a:solidFill>
              </a:rPr>
              <a:t>правовласника</a:t>
            </a:r>
            <a:endParaRPr sz="395" i="1" dirty="0">
              <a:solidFill>
                <a:srgbClr val="666666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46" name="Google Shape;146;gce19e5b2c8_0_33"/>
          <p:cNvSpPr txBox="1"/>
          <p:nvPr/>
        </p:nvSpPr>
        <p:spPr>
          <a:xfrm>
            <a:off x="646903" y="4323338"/>
            <a:ext cx="5564194" cy="311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ctr">
              <a:buSzPts val="2400"/>
            </a:pPr>
            <a:endParaRPr sz="1350" b="1">
              <a:solidFill>
                <a:srgbClr val="FF0000"/>
              </a:solidFill>
            </a:endParaRPr>
          </a:p>
        </p:txBody>
      </p:sp>
      <p:sp>
        <p:nvSpPr>
          <p:cNvPr id="155" name="Google Shape;155;gce19e5b2c8_0_33"/>
          <p:cNvSpPr txBox="1"/>
          <p:nvPr/>
        </p:nvSpPr>
        <p:spPr>
          <a:xfrm>
            <a:off x="159799" y="11915538"/>
            <a:ext cx="2819644" cy="207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r>
              <a:rPr lang="ru-RU" sz="675" dirty="0" err="1"/>
              <a:t>Джерело</a:t>
            </a:r>
            <a:r>
              <a:rPr lang="ru-RU" sz="675" dirty="0"/>
              <a:t>: IAB </a:t>
            </a:r>
            <a:r>
              <a:rPr lang="ru-RU" sz="675" dirty="0" err="1"/>
              <a:t>Ukraine</a:t>
            </a:r>
            <a:endParaRPr sz="675" dirty="0"/>
          </a:p>
        </p:txBody>
      </p:sp>
      <p:sp>
        <p:nvSpPr>
          <p:cNvPr id="156" name="Google Shape;156;gce19e5b2c8_0_33"/>
          <p:cNvSpPr txBox="1"/>
          <p:nvPr/>
        </p:nvSpPr>
        <p:spPr>
          <a:xfrm>
            <a:off x="0" y="75132"/>
            <a:ext cx="6858000" cy="596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ctr">
              <a:buSzPts val="2400"/>
            </a:pP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ОЦІНКА 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ОБСЯГУ РИНКУ ІНТЕРНЕТ МЕДІА </a:t>
            </a:r>
          </a:p>
          <a:p>
            <a:pPr algn="ctr">
              <a:buSzPts val="2400"/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 РЕКЛАМИ ЗА 1Н2021</a:t>
            </a:r>
            <a:endParaRPr sz="1600" b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46837204"/>
              </p:ext>
            </p:extLst>
          </p:nvPr>
        </p:nvGraphicFramePr>
        <p:xfrm>
          <a:off x="3696335" y="1376045"/>
          <a:ext cx="3161665" cy="1384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3173726658"/>
              </p:ext>
            </p:extLst>
          </p:nvPr>
        </p:nvGraphicFramePr>
        <p:xfrm>
          <a:off x="-73151" y="807427"/>
          <a:ext cx="4101520" cy="329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304001" y="1884517"/>
            <a:ext cx="1347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152EFF"/>
                </a:solidFill>
              </a:rPr>
              <a:t>5 115</a:t>
            </a:r>
            <a:br>
              <a:rPr lang="en-US" sz="2000" b="1" dirty="0">
                <a:solidFill>
                  <a:srgbClr val="152EFF"/>
                </a:solidFill>
                <a:latin typeface="Bauhaus 93" panose="04030905020B02020C02" pitchFamily="82" charset="0"/>
              </a:rPr>
            </a:br>
            <a:r>
              <a:rPr lang="uk-UA" sz="2000" b="1" dirty="0">
                <a:solidFill>
                  <a:srgbClr val="152EFF"/>
                </a:solidFill>
              </a:rPr>
              <a:t>млн грн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86836" y="2174419"/>
            <a:ext cx="28898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Через тестування методології оцінки ринку пошуку Комітет ринкових досліджень </a:t>
            </a:r>
            <a:r>
              <a:rPr lang="en-US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IAB </a:t>
            </a:r>
            <a:r>
              <a:rPr lang="uk-UA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вирішив опублікувати оцінку інтернет медіа ринку за перше півріччя  2021 року окремо.</a:t>
            </a:r>
            <a:endParaRPr lang="uk-UA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7" name="Google Shape;163;gca6336f462_0_241"/>
          <p:cNvSpPr/>
          <p:nvPr/>
        </p:nvSpPr>
        <p:spPr>
          <a:xfrm rot="-5400000">
            <a:off x="2020337" y="1060540"/>
            <a:ext cx="442801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79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872" y="4211714"/>
            <a:ext cx="55714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Динаміка об</a:t>
            </a:r>
            <a:r>
              <a:rPr lang="ru-RU" b="1" dirty="0" err="1">
                <a:solidFill>
                  <a:schemeClr val="bg1"/>
                </a:solidFill>
              </a:rPr>
              <a:t>ся</a:t>
            </a:r>
            <a:r>
              <a:rPr lang="uk-UA" b="1" dirty="0">
                <a:solidFill>
                  <a:schemeClr val="bg1"/>
                </a:solidFill>
              </a:rPr>
              <a:t>гу ринку інтернет медіа реклами  2018-</a:t>
            </a:r>
            <a:r>
              <a:rPr lang="en-US" b="1" dirty="0">
                <a:solidFill>
                  <a:schemeClr val="bg1"/>
                </a:solidFill>
              </a:rPr>
              <a:t>1H2021</a:t>
            </a:r>
            <a:endParaRPr lang="uk-UA" b="1" dirty="0">
              <a:solidFill>
                <a:schemeClr val="bg1"/>
              </a:solidFill>
            </a:endParaRPr>
          </a:p>
        </p:txBody>
      </p:sp>
      <p:grpSp>
        <p:nvGrpSpPr>
          <p:cNvPr id="38" name="Группа 37"/>
          <p:cNvGrpSpPr/>
          <p:nvPr/>
        </p:nvGrpSpPr>
        <p:grpSpPr>
          <a:xfrm>
            <a:off x="2843004" y="6578265"/>
            <a:ext cx="1171992" cy="184666"/>
            <a:chOff x="2009775" y="10069368"/>
            <a:chExt cx="1171992" cy="174600"/>
          </a:xfrm>
        </p:grpSpPr>
        <p:sp>
          <p:nvSpPr>
            <p:cNvPr id="17" name="Прямоугольник 16"/>
            <p:cNvSpPr/>
            <p:nvPr/>
          </p:nvSpPr>
          <p:spPr>
            <a:xfrm>
              <a:off x="2009775" y="10119360"/>
              <a:ext cx="90000" cy="88108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2705095" y="10119360"/>
              <a:ext cx="90000" cy="88108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133601" y="10069368"/>
              <a:ext cx="462279" cy="1746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Display</a:t>
              </a:r>
              <a:endParaRPr lang="uk-UA" sz="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2791247" y="10069368"/>
              <a:ext cx="390520" cy="1746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6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Video</a:t>
              </a:r>
              <a:endParaRPr lang="uk-UA" sz="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1" name="Групувати 7"/>
          <p:cNvGrpSpPr/>
          <p:nvPr/>
        </p:nvGrpSpPr>
        <p:grpSpPr>
          <a:xfrm>
            <a:off x="284400" y="10265109"/>
            <a:ext cx="6289200" cy="1784405"/>
            <a:chOff x="357393" y="2178134"/>
            <a:chExt cx="11541774" cy="3751720"/>
          </a:xfrm>
        </p:grpSpPr>
        <p:graphicFrame>
          <p:nvGraphicFramePr>
            <p:cNvPr id="55" name="Діаграма 4"/>
            <p:cNvGraphicFramePr/>
            <p:nvPr>
              <p:extLst>
                <p:ext uri="{D42A27DB-BD31-4B8C-83A1-F6EECF244321}">
                  <p14:modId xmlns:p14="http://schemas.microsoft.com/office/powerpoint/2010/main" val="4180849365"/>
                </p:ext>
              </p:extLst>
            </p:nvPr>
          </p:nvGraphicFramePr>
          <p:xfrm>
            <a:off x="357393" y="2287493"/>
            <a:ext cx="3384060" cy="33177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  <p:sp>
          <p:nvSpPr>
            <p:cNvPr id="56" name="TextBox 55"/>
            <p:cNvSpPr txBox="1"/>
            <p:nvPr/>
          </p:nvSpPr>
          <p:spPr>
            <a:xfrm>
              <a:off x="1305916" y="5367506"/>
              <a:ext cx="1487009" cy="562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Total</a:t>
              </a:r>
              <a:endParaRPr lang="uk-UA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57" name="Діаграма 11"/>
            <p:cNvGraphicFramePr/>
            <p:nvPr>
              <p:extLst>
                <p:ext uri="{D42A27DB-BD31-4B8C-83A1-F6EECF244321}">
                  <p14:modId xmlns:p14="http://schemas.microsoft.com/office/powerpoint/2010/main" val="181008282"/>
                </p:ext>
              </p:extLst>
            </p:nvPr>
          </p:nvGraphicFramePr>
          <p:xfrm>
            <a:off x="4436250" y="2178134"/>
            <a:ext cx="3384059" cy="331775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6"/>
            </a:graphicData>
          </a:graphic>
        </p:graphicFrame>
        <p:sp>
          <p:nvSpPr>
            <p:cNvPr id="58" name="TextBox 57"/>
            <p:cNvSpPr txBox="1"/>
            <p:nvPr/>
          </p:nvSpPr>
          <p:spPr>
            <a:xfrm>
              <a:off x="5615442" y="5298541"/>
              <a:ext cx="1270011" cy="485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Display</a:t>
              </a:r>
              <a:endParaRPr lang="uk-UA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59" name="Діаграма 15"/>
            <p:cNvGraphicFramePr/>
            <p:nvPr>
              <p:extLst>
                <p:ext uri="{D42A27DB-BD31-4B8C-83A1-F6EECF244321}">
                  <p14:modId xmlns:p14="http://schemas.microsoft.com/office/powerpoint/2010/main" val="1117502805"/>
                </p:ext>
              </p:extLst>
            </p:nvPr>
          </p:nvGraphicFramePr>
          <p:xfrm>
            <a:off x="8515107" y="2227564"/>
            <a:ext cx="3384060" cy="331775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60" name="TextBox 59"/>
            <p:cNvSpPr txBox="1"/>
            <p:nvPr/>
          </p:nvSpPr>
          <p:spPr>
            <a:xfrm>
              <a:off x="9707968" y="5298542"/>
              <a:ext cx="998338" cy="5623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Video</a:t>
              </a:r>
              <a:endParaRPr lang="uk-UA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4" name="Google Shape;163;gca6336f462_0_241"/>
          <p:cNvSpPr/>
          <p:nvPr/>
        </p:nvSpPr>
        <p:spPr>
          <a:xfrm rot="-5400000">
            <a:off x="2020337" y="6543130"/>
            <a:ext cx="442801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79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39872" y="9694304"/>
            <a:ext cx="627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Відстежувана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агенціями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частка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programmatic 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закупівель</a:t>
            </a:r>
          </a:p>
        </p:txBody>
      </p:sp>
      <p:graphicFrame>
        <p:nvGraphicFramePr>
          <p:cNvPr id="20" name="Диаграмма 19"/>
          <p:cNvGraphicFramePr/>
          <p:nvPr/>
        </p:nvGraphicFramePr>
        <p:xfrm>
          <a:off x="4681925" y="4579048"/>
          <a:ext cx="2176074" cy="216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66" name="Диаграмма 65"/>
          <p:cNvGraphicFramePr/>
          <p:nvPr>
            <p:extLst>
              <p:ext uri="{D42A27DB-BD31-4B8C-83A1-F6EECF244321}">
                <p14:modId xmlns:p14="http://schemas.microsoft.com/office/powerpoint/2010/main" val="2284930349"/>
              </p:ext>
            </p:extLst>
          </p:nvPr>
        </p:nvGraphicFramePr>
        <p:xfrm>
          <a:off x="0" y="4670249"/>
          <a:ext cx="2160000" cy="20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graphicFrame>
        <p:nvGraphicFramePr>
          <p:cNvPr id="67" name="Диаграмма 66"/>
          <p:cNvGraphicFramePr/>
          <p:nvPr>
            <p:extLst>
              <p:ext uri="{D42A27DB-BD31-4B8C-83A1-F6EECF244321}">
                <p14:modId xmlns:p14="http://schemas.microsoft.com/office/powerpoint/2010/main" val="1090796076"/>
              </p:ext>
            </p:extLst>
          </p:nvPr>
        </p:nvGraphicFramePr>
        <p:xfrm>
          <a:off x="1560642" y="4670249"/>
          <a:ext cx="2160000" cy="20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0"/>
          </a:graphicData>
        </a:graphic>
      </p:graphicFrame>
      <p:graphicFrame>
        <p:nvGraphicFramePr>
          <p:cNvPr id="68" name="Диаграмма 67"/>
          <p:cNvGraphicFramePr/>
          <p:nvPr>
            <p:extLst>
              <p:ext uri="{D42A27DB-BD31-4B8C-83A1-F6EECF244321}">
                <p14:modId xmlns:p14="http://schemas.microsoft.com/office/powerpoint/2010/main" val="4005293613"/>
              </p:ext>
            </p:extLst>
          </p:nvPr>
        </p:nvGraphicFramePr>
        <p:xfrm>
          <a:off x="3121284" y="4670249"/>
          <a:ext cx="2160000" cy="20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1"/>
          </a:graphicData>
        </a:graphic>
      </p:graphicFrame>
      <p:grpSp>
        <p:nvGrpSpPr>
          <p:cNvPr id="69" name="Group 2"/>
          <p:cNvGrpSpPr/>
          <p:nvPr/>
        </p:nvGrpSpPr>
        <p:grpSpPr>
          <a:xfrm>
            <a:off x="2982228" y="11945353"/>
            <a:ext cx="893545" cy="493293"/>
            <a:chOff x="8730494" y="6508130"/>
            <a:chExt cx="893545" cy="493293"/>
          </a:xfrm>
          <a:solidFill>
            <a:srgbClr val="EAEB00"/>
          </a:solidFill>
        </p:grpSpPr>
        <p:sp>
          <p:nvSpPr>
            <p:cNvPr id="70" name="Rounded Rectangle 3"/>
            <p:cNvSpPr/>
            <p:nvPr/>
          </p:nvSpPr>
          <p:spPr>
            <a:xfrm>
              <a:off x="8730494" y="6508130"/>
              <a:ext cx="893545" cy="493293"/>
            </a:xfrm>
            <a:prstGeom prst="roundRect">
              <a:avLst>
                <a:gd name="adj" fmla="val 42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9059779" y="6538772"/>
              <a:ext cx="375323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uk-UA" sz="1400" dirty="0">
                  <a:solidFill>
                    <a:schemeClr val="tx1"/>
                  </a:solidFill>
                  <a:latin typeface="Mont Bold" panose="00000900000000000000" pitchFamily="2" charset="0"/>
                </a:rPr>
                <a:t>1</a:t>
              </a:r>
              <a:endParaRPr lang="en-US" sz="1400" dirty="0">
                <a:solidFill>
                  <a:schemeClr val="tx1"/>
                </a:solidFill>
                <a:latin typeface="Mont Bold" panose="00000900000000000000" pitchFamily="2" charset="0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761" y="46006"/>
            <a:ext cx="641286" cy="540000"/>
          </a:xfrm>
          <a:prstGeom prst="rect">
            <a:avLst/>
          </a:prstGeom>
        </p:spPr>
      </p:pic>
      <p:graphicFrame>
        <p:nvGraphicFramePr>
          <p:cNvPr id="62" name="Диаграмма 61"/>
          <p:cNvGraphicFramePr/>
          <p:nvPr>
            <p:extLst>
              <p:ext uri="{D42A27DB-BD31-4B8C-83A1-F6EECF244321}">
                <p14:modId xmlns:p14="http://schemas.microsoft.com/office/powerpoint/2010/main" val="3695080929"/>
              </p:ext>
            </p:extLst>
          </p:nvPr>
        </p:nvGraphicFramePr>
        <p:xfrm>
          <a:off x="4681926" y="4659798"/>
          <a:ext cx="2160000" cy="208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grpSp>
        <p:nvGrpSpPr>
          <p:cNvPr id="65" name="Группа 64"/>
          <p:cNvGrpSpPr/>
          <p:nvPr/>
        </p:nvGrpSpPr>
        <p:grpSpPr>
          <a:xfrm>
            <a:off x="289560" y="7681841"/>
            <a:ext cx="6286886" cy="1788310"/>
            <a:chOff x="357393" y="7444927"/>
            <a:chExt cx="5929493" cy="1514678"/>
          </a:xfrm>
        </p:grpSpPr>
        <p:grpSp>
          <p:nvGrpSpPr>
            <p:cNvPr id="72" name="Групувати 7"/>
            <p:cNvGrpSpPr/>
            <p:nvPr/>
          </p:nvGrpSpPr>
          <p:grpSpPr>
            <a:xfrm>
              <a:off x="357393" y="7448060"/>
              <a:ext cx="5929493" cy="1511545"/>
              <a:chOff x="357393" y="2178134"/>
              <a:chExt cx="11541774" cy="3682395"/>
            </a:xfrm>
          </p:grpSpPr>
          <p:graphicFrame>
            <p:nvGraphicFramePr>
              <p:cNvPr id="76" name="Діаграма 4"/>
              <p:cNvGraphicFramePr/>
              <p:nvPr>
                <p:extLst>
                  <p:ext uri="{D42A27DB-BD31-4B8C-83A1-F6EECF244321}">
                    <p14:modId xmlns:p14="http://schemas.microsoft.com/office/powerpoint/2010/main" val="2426967926"/>
                  </p:ext>
                </p:extLst>
              </p:nvPr>
            </p:nvGraphicFramePr>
            <p:xfrm>
              <a:off x="357393" y="2287493"/>
              <a:ext cx="3384060" cy="331775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4"/>
              </a:graphicData>
            </a:graphic>
          </p:graphicFrame>
          <p:sp>
            <p:nvSpPr>
              <p:cNvPr id="77" name="TextBox 76"/>
              <p:cNvSpPr txBox="1"/>
              <p:nvPr/>
            </p:nvSpPr>
            <p:spPr>
              <a:xfrm>
                <a:off x="1152971" y="5368538"/>
                <a:ext cx="1487008" cy="491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Total</a:t>
                </a:r>
                <a:endParaRPr lang="uk-UA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78" name="Діаграма 11"/>
              <p:cNvGraphicFramePr/>
              <p:nvPr>
                <p:extLst>
                  <p:ext uri="{D42A27DB-BD31-4B8C-83A1-F6EECF244321}">
                    <p14:modId xmlns:p14="http://schemas.microsoft.com/office/powerpoint/2010/main" val="2268200532"/>
                  </p:ext>
                </p:extLst>
              </p:nvPr>
            </p:nvGraphicFramePr>
            <p:xfrm>
              <a:off x="4436250" y="2178134"/>
              <a:ext cx="3384060" cy="331775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5"/>
              </a:graphicData>
            </a:graphic>
          </p:graphicFrame>
          <p:sp>
            <p:nvSpPr>
              <p:cNvPr id="79" name="TextBox 78"/>
              <p:cNvSpPr txBox="1"/>
              <p:nvPr/>
            </p:nvSpPr>
            <p:spPr>
              <a:xfrm>
                <a:off x="5243806" y="5368538"/>
                <a:ext cx="1270011" cy="491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Display</a:t>
                </a:r>
                <a:endParaRPr lang="uk-UA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aphicFrame>
            <p:nvGraphicFramePr>
              <p:cNvPr id="80" name="Діаграма 15"/>
              <p:cNvGraphicFramePr/>
              <p:nvPr>
                <p:extLst>
                  <p:ext uri="{D42A27DB-BD31-4B8C-83A1-F6EECF244321}">
                    <p14:modId xmlns:p14="http://schemas.microsoft.com/office/powerpoint/2010/main" val="3347413864"/>
                  </p:ext>
                </p:extLst>
              </p:nvPr>
            </p:nvGraphicFramePr>
            <p:xfrm>
              <a:off x="8515107" y="2227564"/>
              <a:ext cx="3384060" cy="3317758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16"/>
              </a:graphicData>
            </a:graphic>
          </p:graphicFrame>
          <p:sp>
            <p:nvSpPr>
              <p:cNvPr id="81" name="TextBox 80"/>
              <p:cNvSpPr txBox="1"/>
              <p:nvPr/>
            </p:nvSpPr>
            <p:spPr>
              <a:xfrm>
                <a:off x="9707967" y="5368538"/>
                <a:ext cx="998338" cy="49199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9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Video</a:t>
                </a:r>
                <a:endParaRPr lang="uk-UA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3" name="TextBox 72"/>
            <p:cNvSpPr txBox="1"/>
            <p:nvPr/>
          </p:nvSpPr>
          <p:spPr>
            <a:xfrm>
              <a:off x="762731" y="7444927"/>
              <a:ext cx="427929" cy="3910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600" b="1" dirty="0">
                  <a:solidFill>
                    <a:srgbClr val="152E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1H2021</a:t>
              </a:r>
            </a:p>
            <a:p>
              <a:pPr algn="r"/>
              <a:r>
                <a:rPr lang="ru-RU" sz="600" b="1" dirty="0">
                  <a:solidFill>
                    <a:srgbClr val="EAEB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2020</a:t>
              </a:r>
              <a:endParaRPr lang="en-US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r"/>
              <a:r>
                <a:rPr lang="en-US" sz="600" b="1" dirty="0">
                  <a:solidFill>
                    <a:srgbClr val="A6A6A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2019</a:t>
              </a:r>
            </a:p>
            <a:p>
              <a:pPr algn="r"/>
              <a:r>
                <a:rPr lang="en-US" sz="600" b="1" dirty="0">
                  <a:solidFill>
                    <a:srgbClr val="7F7F7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2018</a:t>
              </a:r>
            </a:p>
          </p:txBody>
        </p:sp>
      </p:grpSp>
      <p:sp>
        <p:nvSpPr>
          <p:cNvPr id="82" name="Google Shape;163;gca6336f462_0_241"/>
          <p:cNvSpPr/>
          <p:nvPr/>
        </p:nvSpPr>
        <p:spPr>
          <a:xfrm rot="-5400000">
            <a:off x="2020337" y="4017100"/>
            <a:ext cx="442801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79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872" y="7168274"/>
            <a:ext cx="522308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Вплив глобальних гравців</a:t>
            </a:r>
            <a:r>
              <a:rPr lang="en-US" b="1" dirty="0">
                <a:solidFill>
                  <a:schemeClr val="bg1"/>
                </a:solidFill>
              </a:rPr>
              <a:t> </a:t>
            </a:r>
            <a:r>
              <a:rPr lang="uk-UA" b="1" dirty="0">
                <a:solidFill>
                  <a:schemeClr val="bg1"/>
                </a:solidFill>
              </a:rPr>
              <a:t>(</a:t>
            </a:r>
            <a:r>
              <a:rPr lang="en-US" b="1" dirty="0">
                <a:solidFill>
                  <a:schemeClr val="bg1"/>
                </a:solidFill>
              </a:rPr>
              <a:t>Facebook, Google, Instagram</a:t>
            </a:r>
            <a:r>
              <a:rPr lang="uk-UA" b="1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2939100" y="7681838"/>
            <a:ext cx="453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1H2021</a:t>
            </a:r>
          </a:p>
          <a:p>
            <a:pPr algn="r"/>
            <a:r>
              <a:rPr lang="ru-RU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600" b="1" dirty="0">
              <a:solidFill>
                <a:srgbClr val="EAE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600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algn="r"/>
            <a:r>
              <a:rPr lang="en-US" sz="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p:txBody>
      </p:sp>
      <p:sp>
        <p:nvSpPr>
          <p:cNvPr id="85" name="TextBox 84"/>
          <p:cNvSpPr txBox="1"/>
          <p:nvPr/>
        </p:nvSpPr>
        <p:spPr>
          <a:xfrm>
            <a:off x="5168243" y="7681837"/>
            <a:ext cx="453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1H2021</a:t>
            </a:r>
          </a:p>
          <a:p>
            <a:pPr algn="r"/>
            <a:r>
              <a:rPr lang="ru-RU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600" b="1" dirty="0">
              <a:solidFill>
                <a:srgbClr val="EAE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600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algn="r"/>
            <a:r>
              <a:rPr lang="en-US" sz="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p:txBody>
      </p:sp>
      <p:grpSp>
        <p:nvGrpSpPr>
          <p:cNvPr id="6" name="Группа 5"/>
          <p:cNvGrpSpPr/>
          <p:nvPr/>
        </p:nvGrpSpPr>
        <p:grpSpPr>
          <a:xfrm>
            <a:off x="1820755" y="8801907"/>
            <a:ext cx="545466" cy="646331"/>
            <a:chOff x="1820755" y="8801907"/>
            <a:chExt cx="545466" cy="646331"/>
          </a:xfrm>
        </p:grpSpPr>
        <p:sp>
          <p:nvSpPr>
            <p:cNvPr id="86" name="Прямоугольник 85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7" name="Прямоугольник 86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8" name="Прямоугольник 87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89" name="Прямоугольник 88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152EFF"/>
                  </a:solidFill>
                </a:rPr>
                <a:t>61%</a:t>
              </a:r>
            </a:p>
            <a:p>
              <a:r>
                <a:rPr lang="en-US" sz="900" b="1" dirty="0">
                  <a:solidFill>
                    <a:srgbClr val="EAEB00"/>
                  </a:solidFill>
                </a:rPr>
                <a:t>66%</a:t>
              </a:r>
            </a:p>
            <a:p>
              <a:r>
                <a:rPr lang="en-US" sz="900" b="1" dirty="0">
                  <a:solidFill>
                    <a:srgbClr val="A3A3A3"/>
                  </a:solidFill>
                </a:rPr>
                <a:t>55%</a:t>
              </a:r>
            </a:p>
            <a:p>
              <a:r>
                <a:rPr lang="en-US" sz="900" b="1" dirty="0">
                  <a:solidFill>
                    <a:srgbClr val="7F7F7F"/>
                  </a:solidFill>
                </a:rPr>
                <a:t>40%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90" name="Группа 89"/>
          <p:cNvGrpSpPr/>
          <p:nvPr/>
        </p:nvGrpSpPr>
        <p:grpSpPr>
          <a:xfrm>
            <a:off x="4071073" y="8801907"/>
            <a:ext cx="545466" cy="646331"/>
            <a:chOff x="1820755" y="8801907"/>
            <a:chExt cx="545466" cy="646331"/>
          </a:xfrm>
        </p:grpSpPr>
        <p:sp>
          <p:nvSpPr>
            <p:cNvPr id="91" name="Прямоугольник 90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2" name="Прямоугольник 91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3" name="Прямоугольник 92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4" name="Прямоугольник 93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152EFF"/>
                  </a:solidFill>
                </a:rPr>
                <a:t>40%</a:t>
              </a:r>
            </a:p>
            <a:p>
              <a:r>
                <a:rPr lang="en-US" sz="900" b="1" dirty="0">
                  <a:solidFill>
                    <a:srgbClr val="EAEB00"/>
                  </a:solidFill>
                </a:rPr>
                <a:t>51%</a:t>
              </a:r>
            </a:p>
            <a:p>
              <a:r>
                <a:rPr lang="en-US" sz="900" b="1" dirty="0">
                  <a:solidFill>
                    <a:srgbClr val="A3A3A3"/>
                  </a:solidFill>
                </a:rPr>
                <a:t>36%</a:t>
              </a:r>
            </a:p>
            <a:p>
              <a:r>
                <a:rPr lang="en-US" sz="900" b="1" dirty="0">
                  <a:solidFill>
                    <a:srgbClr val="7F7F7F"/>
                  </a:solidFill>
                </a:rPr>
                <a:t>22%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97" name="Группа 96"/>
          <p:cNvGrpSpPr/>
          <p:nvPr/>
        </p:nvGrpSpPr>
        <p:grpSpPr>
          <a:xfrm>
            <a:off x="6266581" y="8804994"/>
            <a:ext cx="545466" cy="646331"/>
            <a:chOff x="1820755" y="8801907"/>
            <a:chExt cx="545466" cy="646331"/>
          </a:xfrm>
        </p:grpSpPr>
        <p:sp>
          <p:nvSpPr>
            <p:cNvPr id="98" name="Прямоугольник 97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99" name="Прямоугольник 98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0" name="Прямоугольник 99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1" name="Прямоугольник 100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900" b="1" dirty="0">
                  <a:solidFill>
                    <a:srgbClr val="152EFF"/>
                  </a:solidFill>
                </a:rPr>
                <a:t>84%</a:t>
              </a:r>
            </a:p>
            <a:p>
              <a:r>
                <a:rPr lang="en-US" sz="900" b="1" dirty="0">
                  <a:solidFill>
                    <a:srgbClr val="EAEB00"/>
                  </a:solidFill>
                </a:rPr>
                <a:t>69%</a:t>
              </a:r>
            </a:p>
            <a:p>
              <a:r>
                <a:rPr lang="en-US" sz="900" b="1" dirty="0">
                  <a:solidFill>
                    <a:srgbClr val="A3A3A3"/>
                  </a:solidFill>
                </a:rPr>
                <a:t>77%</a:t>
              </a:r>
            </a:p>
            <a:p>
              <a:r>
                <a:rPr lang="en-US" sz="900" b="1" dirty="0">
                  <a:solidFill>
                    <a:srgbClr val="7F7F7F"/>
                  </a:solidFill>
                </a:rPr>
                <a:t>64%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  <p:sp>
        <p:nvSpPr>
          <p:cNvPr id="103" name="TextBox 102"/>
          <p:cNvSpPr txBox="1"/>
          <p:nvPr/>
        </p:nvSpPr>
        <p:spPr>
          <a:xfrm>
            <a:off x="688347" y="10259941"/>
            <a:ext cx="453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1H2021</a:t>
            </a:r>
          </a:p>
          <a:p>
            <a:pPr algn="r"/>
            <a:r>
              <a:rPr lang="ru-RU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600" b="1" dirty="0">
              <a:solidFill>
                <a:srgbClr val="EAE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600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algn="r"/>
            <a:r>
              <a:rPr lang="en-US" sz="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2909680" y="10259941"/>
            <a:ext cx="453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1H2021</a:t>
            </a:r>
          </a:p>
          <a:p>
            <a:pPr algn="r"/>
            <a:r>
              <a:rPr lang="ru-RU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600" b="1" dirty="0">
              <a:solidFill>
                <a:srgbClr val="EAE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600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algn="r"/>
            <a:r>
              <a:rPr lang="en-US" sz="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5157181" y="10259941"/>
            <a:ext cx="4537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600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1H2021</a:t>
            </a:r>
          </a:p>
          <a:p>
            <a:pPr algn="r"/>
            <a:r>
              <a:rPr lang="ru-RU" sz="600" b="1" dirty="0">
                <a:solidFill>
                  <a:srgbClr val="EAEB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2020</a:t>
            </a:r>
            <a:endParaRPr lang="en-US" sz="600" b="1" dirty="0">
              <a:solidFill>
                <a:srgbClr val="EAEB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US" sz="600" b="1" dirty="0">
                <a:solidFill>
                  <a:srgbClr val="A6A6A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</a:p>
          <a:p>
            <a:pPr algn="r"/>
            <a:r>
              <a:rPr lang="en-US" sz="600" b="1" dirty="0">
                <a:solidFill>
                  <a:srgbClr val="7F7F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</a:t>
            </a:r>
          </a:p>
        </p:txBody>
      </p:sp>
      <p:grpSp>
        <p:nvGrpSpPr>
          <p:cNvPr id="106" name="Группа 105"/>
          <p:cNvGrpSpPr/>
          <p:nvPr/>
        </p:nvGrpSpPr>
        <p:grpSpPr>
          <a:xfrm>
            <a:off x="1820755" y="11294183"/>
            <a:ext cx="545466" cy="646331"/>
            <a:chOff x="1820755" y="8801907"/>
            <a:chExt cx="545466" cy="646331"/>
          </a:xfrm>
        </p:grpSpPr>
        <p:sp>
          <p:nvSpPr>
            <p:cNvPr id="107" name="Прямоугольник 106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8" name="Прямоугольник 107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09" name="Прямоугольник 108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0" name="Прямоугольник 109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900" b="1" dirty="0">
                  <a:solidFill>
                    <a:srgbClr val="152EFF"/>
                  </a:solidFill>
                </a:rPr>
                <a:t>47</a:t>
              </a:r>
              <a:r>
                <a:rPr lang="en-US" sz="900" b="1" dirty="0">
                  <a:solidFill>
                    <a:srgbClr val="152EFF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EAEB00"/>
                  </a:solidFill>
                </a:rPr>
                <a:t>47</a:t>
              </a:r>
              <a:r>
                <a:rPr lang="en-US" sz="900" b="1" dirty="0">
                  <a:solidFill>
                    <a:srgbClr val="EAEB00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A3A3A3"/>
                  </a:solidFill>
                </a:rPr>
                <a:t>36</a:t>
              </a:r>
              <a:r>
                <a:rPr lang="en-US" sz="900" b="1" dirty="0">
                  <a:solidFill>
                    <a:srgbClr val="A3A3A3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7F7F7F"/>
                  </a:solidFill>
                </a:rPr>
                <a:t>34</a:t>
              </a:r>
              <a:r>
                <a:rPr lang="en-US" sz="900" b="1" dirty="0">
                  <a:solidFill>
                    <a:srgbClr val="7F7F7F"/>
                  </a:solidFill>
                </a:rPr>
                <a:t>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112" name="Группа 111"/>
          <p:cNvGrpSpPr/>
          <p:nvPr/>
        </p:nvGrpSpPr>
        <p:grpSpPr>
          <a:xfrm>
            <a:off x="4071073" y="11294183"/>
            <a:ext cx="545466" cy="646331"/>
            <a:chOff x="1820755" y="8801907"/>
            <a:chExt cx="545466" cy="646331"/>
          </a:xfrm>
        </p:grpSpPr>
        <p:sp>
          <p:nvSpPr>
            <p:cNvPr id="113" name="Прямоугольник 112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4" name="Прямоугольник 113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5" name="Прямоугольник 114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6" name="Прямоугольник 115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900" b="1" dirty="0">
                  <a:solidFill>
                    <a:srgbClr val="152EFF"/>
                  </a:solidFill>
                </a:rPr>
                <a:t>35</a:t>
              </a:r>
              <a:r>
                <a:rPr lang="en-US" sz="900" b="1" dirty="0">
                  <a:solidFill>
                    <a:srgbClr val="152EFF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EAEB00"/>
                  </a:solidFill>
                </a:rPr>
                <a:t>49</a:t>
              </a:r>
              <a:r>
                <a:rPr lang="en-US" sz="900" b="1" dirty="0">
                  <a:solidFill>
                    <a:srgbClr val="EAEB00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A3A3A3"/>
                  </a:solidFill>
                </a:rPr>
                <a:t>24</a:t>
              </a:r>
              <a:r>
                <a:rPr lang="en-US" sz="900" b="1" dirty="0">
                  <a:solidFill>
                    <a:srgbClr val="A3A3A3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7F7F7F"/>
                  </a:solidFill>
                </a:rPr>
                <a:t>30</a:t>
              </a:r>
              <a:r>
                <a:rPr lang="en-US" sz="900" b="1" dirty="0">
                  <a:solidFill>
                    <a:srgbClr val="7F7F7F"/>
                  </a:solidFill>
                </a:rPr>
                <a:t>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  <p:grpSp>
        <p:nvGrpSpPr>
          <p:cNvPr id="118" name="Группа 117"/>
          <p:cNvGrpSpPr/>
          <p:nvPr/>
        </p:nvGrpSpPr>
        <p:grpSpPr>
          <a:xfrm>
            <a:off x="6266581" y="11294183"/>
            <a:ext cx="545466" cy="646331"/>
            <a:chOff x="1820755" y="8801907"/>
            <a:chExt cx="545466" cy="646331"/>
          </a:xfrm>
        </p:grpSpPr>
        <p:sp>
          <p:nvSpPr>
            <p:cNvPr id="119" name="Прямоугольник 118"/>
            <p:cNvSpPr/>
            <p:nvPr/>
          </p:nvSpPr>
          <p:spPr>
            <a:xfrm>
              <a:off x="1820755" y="8900118"/>
              <a:ext cx="60527" cy="64089"/>
            </a:xfrm>
            <a:prstGeom prst="rect">
              <a:avLst/>
            </a:prstGeom>
            <a:solidFill>
              <a:srgbClr val="152EFF"/>
            </a:solidFill>
            <a:ln>
              <a:solidFill>
                <a:srgbClr val="152E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0" name="Прямоугольник 119"/>
            <p:cNvSpPr/>
            <p:nvPr/>
          </p:nvSpPr>
          <p:spPr>
            <a:xfrm>
              <a:off x="1820755" y="9030928"/>
              <a:ext cx="60527" cy="64089"/>
            </a:xfrm>
            <a:prstGeom prst="rect">
              <a:avLst/>
            </a:prstGeom>
            <a:solidFill>
              <a:srgbClr val="EAEB00"/>
            </a:solidFill>
            <a:ln>
              <a:solidFill>
                <a:srgbClr val="EAEB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1" name="Прямоугольник 120"/>
            <p:cNvSpPr/>
            <p:nvPr/>
          </p:nvSpPr>
          <p:spPr>
            <a:xfrm>
              <a:off x="1820755" y="9161738"/>
              <a:ext cx="60527" cy="64089"/>
            </a:xfrm>
            <a:prstGeom prst="rect">
              <a:avLst/>
            </a:prstGeom>
            <a:solidFill>
              <a:srgbClr val="A3A3A3"/>
            </a:solidFill>
            <a:ln>
              <a:solidFill>
                <a:srgbClr val="A3A3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2" name="Прямоугольник 121"/>
            <p:cNvSpPr/>
            <p:nvPr/>
          </p:nvSpPr>
          <p:spPr>
            <a:xfrm>
              <a:off x="1820755" y="9292548"/>
              <a:ext cx="60527" cy="64089"/>
            </a:xfrm>
            <a:prstGeom prst="rect">
              <a:avLst/>
            </a:prstGeom>
            <a:solidFill>
              <a:srgbClr val="7F7F7F"/>
            </a:solidFill>
            <a:ln>
              <a:solidFill>
                <a:srgbClr val="7F7F7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uk-UA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1911362" y="8801907"/>
              <a:ext cx="45485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sz="900" b="1" dirty="0">
                  <a:solidFill>
                    <a:srgbClr val="152EFF"/>
                  </a:solidFill>
                </a:rPr>
                <a:t>57</a:t>
              </a:r>
              <a:r>
                <a:rPr lang="en-US" sz="900" b="1" dirty="0">
                  <a:solidFill>
                    <a:srgbClr val="152EFF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EAEB00"/>
                  </a:solidFill>
                </a:rPr>
                <a:t>45</a:t>
              </a:r>
              <a:r>
                <a:rPr lang="en-US" sz="900" b="1" dirty="0">
                  <a:solidFill>
                    <a:srgbClr val="EAEB00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A3A3A3"/>
                  </a:solidFill>
                </a:rPr>
                <a:t>52</a:t>
              </a:r>
              <a:r>
                <a:rPr lang="en-US" sz="900" b="1" dirty="0">
                  <a:solidFill>
                    <a:srgbClr val="A3A3A3"/>
                  </a:solidFill>
                </a:rPr>
                <a:t>%</a:t>
              </a:r>
            </a:p>
            <a:p>
              <a:r>
                <a:rPr lang="uk-UA" sz="900" b="1" dirty="0">
                  <a:solidFill>
                    <a:srgbClr val="7F7F7F"/>
                  </a:solidFill>
                </a:rPr>
                <a:t>41</a:t>
              </a:r>
              <a:r>
                <a:rPr lang="en-US" sz="900" b="1" dirty="0">
                  <a:solidFill>
                    <a:srgbClr val="7F7F7F"/>
                  </a:solidFill>
                </a:rPr>
                <a:t>%</a:t>
              </a:r>
              <a:endParaRPr lang="uk-UA" sz="900" b="1" dirty="0">
                <a:solidFill>
                  <a:srgbClr val="7F7F7F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02;gce19e5b2c8_0_91"/>
          <p:cNvSpPr/>
          <p:nvPr/>
        </p:nvSpPr>
        <p:spPr>
          <a:xfrm>
            <a:off x="0" y="8236876"/>
            <a:ext cx="6858000" cy="270803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endParaRPr sz="790"/>
          </a:p>
        </p:txBody>
      </p:sp>
      <p:sp>
        <p:nvSpPr>
          <p:cNvPr id="145" name="Google Shape;145;gce19e5b2c8_0_33"/>
          <p:cNvSpPr txBox="1"/>
          <p:nvPr/>
        </p:nvSpPr>
        <p:spPr>
          <a:xfrm>
            <a:off x="3211091" y="11952576"/>
            <a:ext cx="3600956" cy="24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© ГС «БЮРО ІНТЕРАКТИВНОЇ РЕКЛАМИ УКРАЇНА», 2021</a:t>
            </a:r>
            <a:endParaRPr sz="395" i="1" dirty="0">
              <a:solidFill>
                <a:srgbClr val="666666"/>
              </a:solidFill>
            </a:endParaRPr>
          </a:p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У </a:t>
            </a:r>
            <a:r>
              <a:rPr lang="ru-RU" sz="395" i="1" dirty="0" err="1">
                <a:solidFill>
                  <a:srgbClr val="666666"/>
                </a:solidFill>
              </a:rPr>
              <a:t>випадку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використання</a:t>
            </a:r>
            <a:r>
              <a:rPr lang="ru-RU" sz="395" i="1" dirty="0">
                <a:solidFill>
                  <a:srgbClr val="666666"/>
                </a:solidFill>
              </a:rPr>
              <a:t> тексту </a:t>
            </a:r>
            <a:r>
              <a:rPr lang="ru-RU" sz="395" i="1" dirty="0" err="1">
                <a:solidFill>
                  <a:srgbClr val="666666"/>
                </a:solidFill>
              </a:rPr>
              <a:t>або</a:t>
            </a:r>
            <a:r>
              <a:rPr lang="ru-RU" sz="395" i="1" dirty="0">
                <a:solidFill>
                  <a:srgbClr val="666666"/>
                </a:solidFill>
              </a:rPr>
              <a:t> будь-</a:t>
            </a:r>
            <a:r>
              <a:rPr lang="ru-RU" sz="395" i="1" dirty="0" err="1">
                <a:solidFill>
                  <a:srgbClr val="666666"/>
                </a:solidFill>
              </a:rPr>
              <a:t>якої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його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частини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обов’язкове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посилання</a:t>
            </a:r>
            <a:r>
              <a:rPr lang="ru-RU" sz="395" i="1" dirty="0">
                <a:solidFill>
                  <a:srgbClr val="666666"/>
                </a:solidFill>
              </a:rPr>
              <a:t> на </a:t>
            </a:r>
            <a:r>
              <a:rPr lang="ru-RU" sz="395" i="1" dirty="0" err="1">
                <a:solidFill>
                  <a:srgbClr val="666666"/>
                </a:solidFill>
              </a:rPr>
              <a:t>джерело</a:t>
            </a:r>
            <a:r>
              <a:rPr lang="ru-RU" sz="395" i="1" dirty="0">
                <a:solidFill>
                  <a:srgbClr val="666666"/>
                </a:solidFill>
              </a:rPr>
              <a:t> та </a:t>
            </a:r>
            <a:r>
              <a:rPr lang="ru-RU" sz="395" i="1" dirty="0" err="1">
                <a:solidFill>
                  <a:srgbClr val="666666"/>
                </a:solidFill>
              </a:rPr>
              <a:t>правовласника</a:t>
            </a:r>
            <a:endParaRPr sz="395" i="1" dirty="0">
              <a:solidFill>
                <a:srgbClr val="666666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55" name="Google Shape;155;gce19e5b2c8_0_33"/>
          <p:cNvSpPr txBox="1"/>
          <p:nvPr/>
        </p:nvSpPr>
        <p:spPr>
          <a:xfrm>
            <a:off x="159799" y="11915538"/>
            <a:ext cx="2819644" cy="207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r>
              <a:rPr lang="ru-RU" sz="675" dirty="0" err="1"/>
              <a:t>Джерело</a:t>
            </a:r>
            <a:r>
              <a:rPr lang="ru-RU" sz="675" dirty="0"/>
              <a:t>: IAB </a:t>
            </a:r>
            <a:r>
              <a:rPr lang="ru-RU" sz="675" dirty="0" err="1"/>
              <a:t>Ukraine</a:t>
            </a:r>
            <a:endParaRPr sz="675" dirty="0"/>
          </a:p>
        </p:txBody>
      </p:sp>
      <p:sp>
        <p:nvSpPr>
          <p:cNvPr id="156" name="Google Shape;156;gce19e5b2c8_0_33"/>
          <p:cNvSpPr txBox="1"/>
          <p:nvPr/>
        </p:nvSpPr>
        <p:spPr>
          <a:xfrm>
            <a:off x="0" y="75132"/>
            <a:ext cx="6858000" cy="596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ctr">
              <a:buSzPts val="2400"/>
            </a:pPr>
            <a:r>
              <a:rPr lang="uk-UA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ОЦІНКА </a:t>
            </a: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ОБСЯГУ РИНКУ ІНТЕРНЕТ МЕДІА </a:t>
            </a:r>
          </a:p>
          <a:p>
            <a:pPr algn="ctr">
              <a:buSzPts val="2400"/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 РЕКЛАМИ ЗА 1Н2021</a:t>
            </a:r>
            <a:endParaRPr sz="1600" b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grpSp>
        <p:nvGrpSpPr>
          <p:cNvPr id="69" name="Group 2"/>
          <p:cNvGrpSpPr/>
          <p:nvPr/>
        </p:nvGrpSpPr>
        <p:grpSpPr>
          <a:xfrm>
            <a:off x="2982228" y="11945353"/>
            <a:ext cx="893545" cy="493293"/>
            <a:chOff x="8730494" y="6508130"/>
            <a:chExt cx="893545" cy="493293"/>
          </a:xfrm>
          <a:solidFill>
            <a:srgbClr val="EAEB00"/>
          </a:solidFill>
        </p:grpSpPr>
        <p:sp>
          <p:nvSpPr>
            <p:cNvPr id="70" name="Rounded Rectangle 3"/>
            <p:cNvSpPr/>
            <p:nvPr/>
          </p:nvSpPr>
          <p:spPr>
            <a:xfrm>
              <a:off x="8730494" y="6508130"/>
              <a:ext cx="893545" cy="493293"/>
            </a:xfrm>
            <a:prstGeom prst="roundRect">
              <a:avLst>
                <a:gd name="adj" fmla="val 42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9059779" y="6538772"/>
              <a:ext cx="375323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tx1"/>
                  </a:solidFill>
                  <a:latin typeface="Mont Bold" panose="00000900000000000000" pitchFamily="2" charset="0"/>
                </a:rPr>
                <a:t>2</a:t>
              </a:r>
              <a:endParaRPr lang="en-US" sz="1400" dirty="0">
                <a:solidFill>
                  <a:schemeClr val="tx1"/>
                </a:solidFill>
                <a:latin typeface="Mont Bold" panose="00000900000000000000" pitchFamily="2" charset="0"/>
              </a:endParaRPr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761" y="46006"/>
            <a:ext cx="641286" cy="540000"/>
          </a:xfrm>
          <a:prstGeom prst="rect">
            <a:avLst/>
          </a:prstGeom>
        </p:spPr>
      </p:pic>
      <p:grpSp>
        <p:nvGrpSpPr>
          <p:cNvPr id="34" name="Группа 33"/>
          <p:cNvGrpSpPr/>
          <p:nvPr/>
        </p:nvGrpSpPr>
        <p:grpSpPr>
          <a:xfrm>
            <a:off x="-758934" y="1113781"/>
            <a:ext cx="8028536" cy="2772637"/>
            <a:chOff x="-758696" y="4383609"/>
            <a:chExt cx="8028536" cy="2772637"/>
          </a:xfrm>
        </p:grpSpPr>
        <p:grpSp>
          <p:nvGrpSpPr>
            <p:cNvPr id="29" name="Группа 28"/>
            <p:cNvGrpSpPr/>
            <p:nvPr/>
          </p:nvGrpSpPr>
          <p:grpSpPr>
            <a:xfrm>
              <a:off x="-758696" y="4383609"/>
              <a:ext cx="6610124" cy="442800"/>
              <a:chOff x="-758696" y="3705783"/>
              <a:chExt cx="6610124" cy="442800"/>
            </a:xfrm>
            <a:solidFill>
              <a:srgbClr val="152EFF"/>
            </a:solidFill>
          </p:grpSpPr>
          <p:sp>
            <p:nvSpPr>
              <p:cNvPr id="174" name="Google Shape;163;gca6336f462_0_241"/>
              <p:cNvSpPr/>
              <p:nvPr/>
            </p:nvSpPr>
            <p:spPr>
              <a:xfrm rot="-5400000">
                <a:off x="2324966" y="622121"/>
                <a:ext cx="442800" cy="6610124"/>
              </a:xfrm>
              <a:prstGeom prst="roundRect">
                <a:avLst>
                  <a:gd name="adj" fmla="val 50000"/>
                </a:avLst>
              </a:prstGeom>
              <a:grpFill/>
              <a:ln>
                <a:solidFill>
                  <a:schemeClr val="bg1"/>
                </a:solidFill>
              </a:ln>
            </p:spPr>
            <p:txBody>
              <a:bodyPr spcFirstLastPara="1" wrap="square" lIns="51427" tIns="25706" rIns="51427" bIns="25706" anchor="ctr" anchorCtr="0">
                <a:noAutofit/>
              </a:bodyPr>
              <a:lstStyle/>
              <a:p>
                <a:pPr algn="ctr">
                  <a:buSzPts val="1400"/>
                </a:pPr>
                <a:endParaRPr sz="79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75" name="TextBox 174"/>
              <p:cNvSpPr txBox="1"/>
              <p:nvPr/>
            </p:nvSpPr>
            <p:spPr>
              <a:xfrm>
                <a:off x="39873" y="3773295"/>
                <a:ext cx="5458720" cy="307777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uk-UA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Розподіл медіа реклами 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mobile</a:t>
                </a:r>
                <a:r>
                  <a:rPr lang="ru-RU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/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desktop</a:t>
                </a:r>
                <a:endParaRPr lang="ru-RU" b="1" dirty="0">
                  <a:solidFill>
                    <a:schemeClr val="bg1"/>
                  </a:solidFill>
                  <a:latin typeface="Arial" panose="020B0604020202020204" pitchFamily="34" charset="0"/>
                  <a:ea typeface="Carme"/>
                  <a:cs typeface="Arial" panose="020B0604020202020204" pitchFamily="34" charset="0"/>
                  <a:sym typeface="Carme"/>
                </a:endParaRPr>
              </a:p>
            </p:txBody>
          </p:sp>
        </p:grpSp>
        <p:grpSp>
          <p:nvGrpSpPr>
            <p:cNvPr id="31" name="Группа 30"/>
            <p:cNvGrpSpPr/>
            <p:nvPr/>
          </p:nvGrpSpPr>
          <p:grpSpPr>
            <a:xfrm>
              <a:off x="-365760" y="5021908"/>
              <a:ext cx="7635600" cy="2134338"/>
              <a:chOff x="-365760" y="5021908"/>
              <a:chExt cx="7635600" cy="2134338"/>
            </a:xfrm>
          </p:grpSpPr>
          <p:graphicFrame>
            <p:nvGraphicFramePr>
              <p:cNvPr id="172" name="Диаграмма 171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20272434"/>
                  </p:ext>
                </p:extLst>
              </p:nvPr>
            </p:nvGraphicFramePr>
            <p:xfrm>
              <a:off x="-365760" y="5021908"/>
              <a:ext cx="2642604" cy="2016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4"/>
              </a:graphicData>
            </a:graphic>
          </p:graphicFrame>
          <p:graphicFrame>
            <p:nvGraphicFramePr>
              <p:cNvPr id="173" name="Диаграмма 172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656087836"/>
                  </p:ext>
                </p:extLst>
              </p:nvPr>
            </p:nvGraphicFramePr>
            <p:xfrm>
              <a:off x="1298572" y="5021908"/>
              <a:ext cx="2642604" cy="2016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5"/>
              </a:graphicData>
            </a:graphic>
          </p:graphicFrame>
          <p:graphicFrame>
            <p:nvGraphicFramePr>
              <p:cNvPr id="176" name="Диаграмма 175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212979449"/>
                  </p:ext>
                </p:extLst>
              </p:nvPr>
            </p:nvGraphicFramePr>
            <p:xfrm>
              <a:off x="2962904" y="5021908"/>
              <a:ext cx="2642604" cy="2016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6"/>
              </a:graphicData>
            </a:graphic>
          </p:graphicFrame>
          <p:graphicFrame>
            <p:nvGraphicFramePr>
              <p:cNvPr id="177" name="Диаграмма 176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28280991"/>
                  </p:ext>
                </p:extLst>
              </p:nvPr>
            </p:nvGraphicFramePr>
            <p:xfrm>
              <a:off x="4627236" y="5021908"/>
              <a:ext cx="2642604" cy="20160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7"/>
              </a:graphicData>
            </a:graphic>
          </p:graphicFrame>
          <p:grpSp>
            <p:nvGrpSpPr>
              <p:cNvPr id="178" name="Группа 177"/>
              <p:cNvGrpSpPr/>
              <p:nvPr/>
            </p:nvGrpSpPr>
            <p:grpSpPr>
              <a:xfrm>
                <a:off x="2622418" y="6971580"/>
                <a:ext cx="1613164" cy="184666"/>
                <a:chOff x="2009775" y="10069368"/>
                <a:chExt cx="1281208" cy="174600"/>
              </a:xfrm>
            </p:grpSpPr>
            <p:sp>
              <p:nvSpPr>
                <p:cNvPr id="179" name="Прямоугольник 178"/>
                <p:cNvSpPr/>
                <p:nvPr/>
              </p:nvSpPr>
              <p:spPr>
                <a:xfrm>
                  <a:off x="2009775" y="10119360"/>
                  <a:ext cx="90000" cy="88108"/>
                </a:xfrm>
                <a:prstGeom prst="rect">
                  <a:avLst/>
                </a:prstGeom>
                <a:solidFill>
                  <a:srgbClr val="EAEB00"/>
                </a:solidFill>
                <a:ln>
                  <a:solidFill>
                    <a:srgbClr val="EAEB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80" name="Прямоугольник 179"/>
                <p:cNvSpPr/>
                <p:nvPr/>
              </p:nvSpPr>
              <p:spPr>
                <a:xfrm>
                  <a:off x="2705095" y="10119360"/>
                  <a:ext cx="90000" cy="88108"/>
                </a:xfrm>
                <a:prstGeom prst="rect">
                  <a:avLst/>
                </a:prstGeom>
                <a:solidFill>
                  <a:srgbClr val="152EFF"/>
                </a:solidFill>
                <a:ln>
                  <a:solidFill>
                    <a:srgbClr val="152EF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uk-UA"/>
                </a:p>
              </p:txBody>
            </p:sp>
            <p:sp>
              <p:nvSpPr>
                <p:cNvPr id="181" name="TextBox 180"/>
                <p:cNvSpPr txBox="1"/>
                <p:nvPr/>
              </p:nvSpPr>
              <p:spPr>
                <a:xfrm>
                  <a:off x="2133601" y="10069368"/>
                  <a:ext cx="462279" cy="17460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sz="6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Mobile</a:t>
                  </a:r>
                  <a:endParaRPr lang="uk-UA" sz="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  <p:sp>
              <p:nvSpPr>
                <p:cNvPr id="182" name="TextBox 181"/>
                <p:cNvSpPr txBox="1"/>
                <p:nvPr/>
              </p:nvSpPr>
              <p:spPr>
                <a:xfrm>
                  <a:off x="2791246" y="10069368"/>
                  <a:ext cx="499737" cy="174600"/>
                </a:xfrm>
                <a:prstGeom prst="rect">
                  <a:avLst/>
                </a:prstGeom>
                <a:noFill/>
              </p:spPr>
              <p:txBody>
                <a:bodyPr wrap="square" rtlCol="0" anchor="ctr">
                  <a:spAutoFit/>
                </a:bodyPr>
                <a:lstStyle/>
                <a:p>
                  <a:r>
                    <a:rPr lang="en-US" sz="600" dirty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</a:rPr>
                    <a:t>Desktop</a:t>
                  </a:r>
                  <a:endParaRPr lang="uk-UA" sz="6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</a:endParaRPr>
                </a:p>
              </p:txBody>
            </p:sp>
          </p:grpSp>
        </p:grpSp>
      </p:grpSp>
      <p:sp>
        <p:nvSpPr>
          <p:cNvPr id="185" name="Google Shape;163;gca6336f462_0_241"/>
          <p:cNvSpPr/>
          <p:nvPr/>
        </p:nvSpPr>
        <p:spPr>
          <a:xfrm rot="16200000">
            <a:off x="2477366" y="4704963"/>
            <a:ext cx="442800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79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6" name="TextBox 185"/>
          <p:cNvSpPr txBox="1"/>
          <p:nvPr/>
        </p:nvSpPr>
        <p:spPr>
          <a:xfrm>
            <a:off x="192272" y="7856137"/>
            <a:ext cx="627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uk-UA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Частка діджитал аудіо</a:t>
            </a:r>
            <a:endParaRPr lang="ru-RU" b="1" dirty="0">
              <a:solidFill>
                <a:schemeClr val="bg1"/>
              </a:solidFill>
              <a:latin typeface="Arial" panose="020B0604020202020204" pitchFamily="34" charset="0"/>
              <a:ea typeface="Carme"/>
              <a:cs typeface="Arial" panose="020B0604020202020204" pitchFamily="34" charset="0"/>
              <a:sym typeface="Carme"/>
            </a:endParaRPr>
          </a:p>
        </p:txBody>
      </p:sp>
      <p:grpSp>
        <p:nvGrpSpPr>
          <p:cNvPr id="27" name="Группа 26"/>
          <p:cNvGrpSpPr/>
          <p:nvPr/>
        </p:nvGrpSpPr>
        <p:grpSpPr>
          <a:xfrm>
            <a:off x="2199504" y="8437084"/>
            <a:ext cx="2458991" cy="2167500"/>
            <a:chOff x="2331235" y="7598919"/>
            <a:chExt cx="2458991" cy="2167500"/>
          </a:xfrm>
        </p:grpSpPr>
        <p:graphicFrame>
          <p:nvGraphicFramePr>
            <p:cNvPr id="188" name="Диаграмма 18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862467873"/>
                </p:ext>
              </p:extLst>
            </p:nvPr>
          </p:nvGraphicFramePr>
          <p:xfrm>
            <a:off x="2331235" y="7598919"/>
            <a:ext cx="2458991" cy="201600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26" name="TextBox 25"/>
            <p:cNvSpPr txBox="1"/>
            <p:nvPr/>
          </p:nvSpPr>
          <p:spPr>
            <a:xfrm>
              <a:off x="3144750" y="9489420"/>
              <a:ext cx="8319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chemeClr val="bg2"/>
                  </a:solidFill>
                </a:rPr>
                <a:t>1H2021</a:t>
              </a:r>
              <a:endParaRPr lang="uk-UA" dirty="0">
                <a:solidFill>
                  <a:schemeClr val="bg2"/>
                </a:solidFill>
              </a:endParaRPr>
            </a:p>
          </p:txBody>
        </p:sp>
      </p:grpSp>
      <p:grpSp>
        <p:nvGrpSpPr>
          <p:cNvPr id="33" name="Группа 32"/>
          <p:cNvGrpSpPr/>
          <p:nvPr/>
        </p:nvGrpSpPr>
        <p:grpSpPr>
          <a:xfrm>
            <a:off x="-551301" y="4295446"/>
            <a:ext cx="7461419" cy="3049638"/>
            <a:chOff x="-596136" y="1013428"/>
            <a:chExt cx="7461419" cy="3049638"/>
          </a:xfrm>
        </p:grpSpPr>
        <p:grpSp>
          <p:nvGrpSpPr>
            <p:cNvPr id="30" name="Группа 29"/>
            <p:cNvGrpSpPr/>
            <p:nvPr/>
          </p:nvGrpSpPr>
          <p:grpSpPr>
            <a:xfrm>
              <a:off x="-596136" y="1013428"/>
              <a:ext cx="6915497" cy="566492"/>
              <a:chOff x="-596136" y="920578"/>
              <a:chExt cx="6915497" cy="566492"/>
            </a:xfrm>
          </p:grpSpPr>
          <p:sp>
            <p:nvSpPr>
              <p:cNvPr id="159" name="Google Shape;163;gca6336f462_0_241"/>
              <p:cNvSpPr/>
              <p:nvPr/>
            </p:nvSpPr>
            <p:spPr>
              <a:xfrm rot="16200000">
                <a:off x="2425680" y="-2101238"/>
                <a:ext cx="566492" cy="6610124"/>
              </a:xfrm>
              <a:prstGeom prst="roundRect">
                <a:avLst>
                  <a:gd name="adj" fmla="val 50000"/>
                </a:avLst>
              </a:prstGeom>
              <a:solidFill>
                <a:srgbClr val="152EFF"/>
              </a:solidFill>
              <a:ln>
                <a:solidFill>
                  <a:schemeClr val="bg1"/>
                </a:solidFill>
              </a:ln>
            </p:spPr>
            <p:txBody>
              <a:bodyPr spcFirstLastPara="1" wrap="square" lIns="51427" tIns="25706" rIns="51427" bIns="25706" anchor="ctr" anchorCtr="0">
                <a:noAutofit/>
              </a:bodyPr>
              <a:lstStyle/>
              <a:p>
                <a:pPr algn="ctr">
                  <a:buSzPts val="1400"/>
                </a:pPr>
                <a:endParaRPr sz="790" dirty="0">
                  <a:solidFill>
                    <a:schemeClr val="tx1">
                      <a:lumMod val="75000"/>
                      <a:lumOff val="25000"/>
                    </a:schemeClr>
                  </a:solidFill>
                </a:endParaRPr>
              </a:p>
            </p:txBody>
          </p:sp>
          <p:sp>
            <p:nvSpPr>
              <p:cNvPr id="160" name="TextBox 159"/>
              <p:cNvSpPr txBox="1"/>
              <p:nvPr/>
            </p:nvSpPr>
            <p:spPr>
              <a:xfrm>
                <a:off x="39872" y="942214"/>
                <a:ext cx="627948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ru-RU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Частки</a:t>
                </a:r>
                <a:r>
                  <a:rPr lang="ru-RU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 </a:t>
                </a:r>
                <a:r>
                  <a:rPr lang="ru-RU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мобільної</a:t>
                </a:r>
                <a:r>
                  <a:rPr lang="ru-RU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 </a:t>
                </a:r>
                <a:r>
                  <a:rPr lang="ru-RU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дисплейної</a:t>
                </a:r>
                <a:r>
                  <a:rPr lang="ru-RU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 і </a:t>
                </a:r>
                <a:r>
                  <a:rPr lang="ru-RU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відео</a:t>
                </a:r>
                <a:r>
                  <a:rPr lang="en-US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 </a:t>
                </a:r>
                <a:r>
                  <a:rPr lang="ru-RU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реклами</a:t>
                </a:r>
                <a:r>
                  <a:rPr lang="ru-RU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 </a:t>
                </a:r>
                <a:r>
                  <a:rPr lang="uk-UA" b="1" dirty="0">
                    <a:solidFill>
                      <a:schemeClr val="bg1"/>
                    </a:solidFill>
                    <a:latin typeface="Arial" panose="020B0604020202020204" pitchFamily="34" charset="0"/>
                    <a:ea typeface="Carme"/>
                    <a:cs typeface="Arial" panose="020B0604020202020204" pitchFamily="34" charset="0"/>
                    <a:sym typeface="Carme"/>
                  </a:rPr>
                  <a:t>на ринку та у основних гравців</a:t>
                </a:r>
                <a:endParaRPr lang="ru-RU" b="1" dirty="0">
                  <a:solidFill>
                    <a:schemeClr val="bg1"/>
                  </a:solidFill>
                  <a:latin typeface="Arial" panose="020B0604020202020204" pitchFamily="34" charset="0"/>
                  <a:ea typeface="Carme"/>
                  <a:cs typeface="Arial" panose="020B0604020202020204" pitchFamily="34" charset="0"/>
                  <a:sym typeface="Carme"/>
                </a:endParaRPr>
              </a:p>
            </p:txBody>
          </p:sp>
        </p:grpSp>
        <p:graphicFrame>
          <p:nvGraphicFramePr>
            <p:cNvPr id="162" name="Диаграмма 16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148726686"/>
                </p:ext>
              </p:extLst>
            </p:nvPr>
          </p:nvGraphicFramePr>
          <p:xfrm>
            <a:off x="2" y="1802610"/>
            <a:ext cx="1656000" cy="1550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9"/>
            </a:graphicData>
          </a:graphic>
        </p:graphicFrame>
        <p:graphicFrame>
          <p:nvGraphicFramePr>
            <p:cNvPr id="192" name="Диаграмма 19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102922806"/>
                </p:ext>
              </p:extLst>
            </p:nvPr>
          </p:nvGraphicFramePr>
          <p:xfrm>
            <a:off x="1736429" y="1802610"/>
            <a:ext cx="1656000" cy="1550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0"/>
            </a:graphicData>
          </a:graphic>
        </p:graphicFrame>
        <p:graphicFrame>
          <p:nvGraphicFramePr>
            <p:cNvPr id="193" name="Диаграмма 19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823021008"/>
                </p:ext>
              </p:extLst>
            </p:nvPr>
          </p:nvGraphicFramePr>
          <p:xfrm>
            <a:off x="3472856" y="1802610"/>
            <a:ext cx="1656000" cy="1550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1"/>
            </a:graphicData>
          </a:graphic>
        </p:graphicFrame>
        <p:graphicFrame>
          <p:nvGraphicFramePr>
            <p:cNvPr id="194" name="Диаграмма 19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649547887"/>
                </p:ext>
              </p:extLst>
            </p:nvPr>
          </p:nvGraphicFramePr>
          <p:xfrm>
            <a:off x="5209283" y="1802610"/>
            <a:ext cx="1656000" cy="15501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12"/>
            </a:graphicData>
          </a:graphic>
        </p:graphicFrame>
        <p:sp>
          <p:nvSpPr>
            <p:cNvPr id="195" name="TextBox 194"/>
            <p:cNvSpPr txBox="1"/>
            <p:nvPr/>
          </p:nvSpPr>
          <p:spPr>
            <a:xfrm>
              <a:off x="423010" y="3480491"/>
              <a:ext cx="809984" cy="238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Total</a:t>
              </a:r>
              <a:endParaRPr lang="uk-UA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2141374" y="3498904"/>
              <a:ext cx="809984" cy="238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Facebook</a:t>
              </a:r>
              <a:endParaRPr lang="uk-UA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7" name="TextBox 196"/>
            <p:cNvSpPr txBox="1"/>
            <p:nvPr/>
          </p:nvSpPr>
          <p:spPr>
            <a:xfrm>
              <a:off x="3573486" y="3447513"/>
              <a:ext cx="1445695" cy="615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Google</a:t>
              </a:r>
            </a:p>
            <a:p>
              <a:pPr algn="ctr"/>
              <a:r>
                <a:rPr lang="uk-UA" sz="800" dirty="0">
                  <a:solidFill>
                    <a:srgbClr val="919191"/>
                  </a:solidFill>
                </a:rPr>
                <a:t>*(</a:t>
              </a:r>
              <a:r>
                <a:rPr lang="uk-UA" sz="800" dirty="0" err="1">
                  <a:solidFill>
                    <a:srgbClr val="919191"/>
                  </a:solidFill>
                </a:rPr>
                <a:t>include</a:t>
              </a:r>
              <a:r>
                <a:rPr lang="uk-UA" sz="800" dirty="0">
                  <a:solidFill>
                    <a:srgbClr val="919191"/>
                  </a:solidFill>
                </a:rPr>
                <a:t> </a:t>
              </a:r>
              <a:r>
                <a:rPr lang="uk-UA" sz="800" dirty="0" err="1">
                  <a:solidFill>
                    <a:srgbClr val="919191"/>
                  </a:solidFill>
                </a:rPr>
                <a:t>Google</a:t>
              </a:r>
              <a:r>
                <a:rPr lang="uk-UA" sz="800" dirty="0">
                  <a:solidFill>
                    <a:srgbClr val="919191"/>
                  </a:solidFill>
                </a:rPr>
                <a:t> </a:t>
              </a:r>
              <a:r>
                <a:rPr lang="uk-UA" sz="800" dirty="0" err="1">
                  <a:solidFill>
                    <a:srgbClr val="919191"/>
                  </a:solidFill>
                </a:rPr>
                <a:t>display</a:t>
              </a:r>
              <a:r>
                <a:rPr lang="uk-UA" sz="800" dirty="0">
                  <a:solidFill>
                    <a:srgbClr val="919191"/>
                  </a:solidFill>
                </a:rPr>
                <a:t> </a:t>
              </a:r>
              <a:r>
                <a:rPr lang="uk-UA" sz="800" dirty="0" err="1">
                  <a:solidFill>
                    <a:srgbClr val="919191"/>
                  </a:solidFill>
                </a:rPr>
                <a:t>network</a:t>
              </a:r>
              <a:r>
                <a:rPr lang="uk-UA" sz="800" dirty="0">
                  <a:solidFill>
                    <a:srgbClr val="919191"/>
                  </a:solidFill>
                </a:rPr>
                <a:t>, DV360, </a:t>
              </a:r>
              <a:r>
                <a:rPr lang="uk-UA" sz="800" dirty="0" err="1">
                  <a:solidFill>
                    <a:srgbClr val="919191"/>
                  </a:solidFill>
                </a:rPr>
                <a:t>YouTube</a:t>
              </a:r>
              <a:r>
                <a:rPr lang="uk-UA" sz="800" dirty="0">
                  <a:solidFill>
                    <a:srgbClr val="919191"/>
                  </a:solidFill>
                </a:rPr>
                <a:t>)</a:t>
              </a:r>
            </a:p>
            <a:p>
              <a:pPr algn="ctr"/>
              <a:endParaRPr lang="uk-UA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5699028" y="3447513"/>
              <a:ext cx="809984" cy="23843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dirty="0">
                  <a:solidFill>
                    <a:schemeClr val="bg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Other</a:t>
              </a:r>
              <a:endParaRPr lang="uk-UA" sz="9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93840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02;gce19e5b2c8_0_91"/>
          <p:cNvSpPr/>
          <p:nvPr/>
        </p:nvSpPr>
        <p:spPr>
          <a:xfrm>
            <a:off x="-315786" y="935501"/>
            <a:ext cx="6903720" cy="4680585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51427" tIns="51427" rIns="51427" bIns="51427" anchor="ctr" anchorCtr="0">
            <a:noAutofit/>
          </a:bodyPr>
          <a:lstStyle/>
          <a:p>
            <a:endParaRPr sz="790"/>
          </a:p>
        </p:txBody>
      </p:sp>
      <p:pic>
        <p:nvPicPr>
          <p:cNvPr id="144" name="Google Shape;144;gce19e5b2c8_0_33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6286886" y="179791"/>
            <a:ext cx="441605" cy="367354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gce19e5b2c8_0_33"/>
          <p:cNvSpPr txBox="1"/>
          <p:nvPr/>
        </p:nvSpPr>
        <p:spPr>
          <a:xfrm>
            <a:off x="3211091" y="11952576"/>
            <a:ext cx="3600956" cy="243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© ГС «БЮРО ІНТЕРАКТИВНОЇ РЕКЛАМИ УКРАЇНА», 2021</a:t>
            </a:r>
            <a:endParaRPr sz="395" i="1" dirty="0">
              <a:solidFill>
                <a:srgbClr val="666666"/>
              </a:solidFill>
            </a:endParaRPr>
          </a:p>
          <a:p>
            <a:pPr algn="r">
              <a:lnSpc>
                <a:spcPct val="115000"/>
              </a:lnSpc>
              <a:buSzPts val="700"/>
            </a:pPr>
            <a:r>
              <a:rPr lang="ru-RU" sz="395" i="1" dirty="0">
                <a:solidFill>
                  <a:srgbClr val="666666"/>
                </a:solidFill>
              </a:rPr>
              <a:t>У </a:t>
            </a:r>
            <a:r>
              <a:rPr lang="ru-RU" sz="395" i="1" dirty="0" err="1">
                <a:solidFill>
                  <a:srgbClr val="666666"/>
                </a:solidFill>
              </a:rPr>
              <a:t>випадку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використання</a:t>
            </a:r>
            <a:r>
              <a:rPr lang="ru-RU" sz="395" i="1" dirty="0">
                <a:solidFill>
                  <a:srgbClr val="666666"/>
                </a:solidFill>
              </a:rPr>
              <a:t> тексту </a:t>
            </a:r>
            <a:r>
              <a:rPr lang="ru-RU" sz="395" i="1" dirty="0" err="1">
                <a:solidFill>
                  <a:srgbClr val="666666"/>
                </a:solidFill>
              </a:rPr>
              <a:t>або</a:t>
            </a:r>
            <a:r>
              <a:rPr lang="ru-RU" sz="395" i="1" dirty="0">
                <a:solidFill>
                  <a:srgbClr val="666666"/>
                </a:solidFill>
              </a:rPr>
              <a:t> будь-</a:t>
            </a:r>
            <a:r>
              <a:rPr lang="ru-RU" sz="395" i="1" dirty="0" err="1">
                <a:solidFill>
                  <a:srgbClr val="666666"/>
                </a:solidFill>
              </a:rPr>
              <a:t>якої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його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частини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обов’язкове</a:t>
            </a:r>
            <a:r>
              <a:rPr lang="ru-RU" sz="395" i="1" dirty="0">
                <a:solidFill>
                  <a:srgbClr val="666666"/>
                </a:solidFill>
              </a:rPr>
              <a:t> </a:t>
            </a:r>
            <a:r>
              <a:rPr lang="ru-RU" sz="395" i="1" dirty="0" err="1">
                <a:solidFill>
                  <a:srgbClr val="666666"/>
                </a:solidFill>
              </a:rPr>
              <a:t>посилання</a:t>
            </a:r>
            <a:r>
              <a:rPr lang="ru-RU" sz="395" i="1" dirty="0">
                <a:solidFill>
                  <a:srgbClr val="666666"/>
                </a:solidFill>
              </a:rPr>
              <a:t> на </a:t>
            </a:r>
            <a:r>
              <a:rPr lang="ru-RU" sz="395" i="1" dirty="0" err="1">
                <a:solidFill>
                  <a:srgbClr val="666666"/>
                </a:solidFill>
              </a:rPr>
              <a:t>джерело</a:t>
            </a:r>
            <a:r>
              <a:rPr lang="ru-RU" sz="395" i="1" dirty="0">
                <a:solidFill>
                  <a:srgbClr val="666666"/>
                </a:solidFill>
              </a:rPr>
              <a:t> та </a:t>
            </a:r>
            <a:r>
              <a:rPr lang="ru-RU" sz="395" i="1" dirty="0" err="1">
                <a:solidFill>
                  <a:srgbClr val="666666"/>
                </a:solidFill>
              </a:rPr>
              <a:t>правовласника</a:t>
            </a:r>
            <a:endParaRPr sz="395" i="1" dirty="0">
              <a:solidFill>
                <a:srgbClr val="666666"/>
              </a:solidFill>
              <a:latin typeface="Calibri" panose="020F0502020204030204"/>
              <a:ea typeface="Calibri" panose="020F0502020204030204"/>
              <a:cs typeface="Calibri" panose="020F0502020204030204"/>
              <a:sym typeface="Calibri" panose="020F0502020204030204"/>
            </a:endParaRPr>
          </a:p>
        </p:txBody>
      </p:sp>
      <p:sp>
        <p:nvSpPr>
          <p:cNvPr id="146" name="Google Shape;146;gce19e5b2c8_0_33"/>
          <p:cNvSpPr txBox="1"/>
          <p:nvPr/>
        </p:nvSpPr>
        <p:spPr>
          <a:xfrm>
            <a:off x="646903" y="4323338"/>
            <a:ext cx="5564194" cy="311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ctr">
              <a:buSzPts val="2400"/>
            </a:pPr>
            <a:endParaRPr sz="1350" b="1">
              <a:solidFill>
                <a:srgbClr val="FF0000"/>
              </a:solidFill>
            </a:endParaRPr>
          </a:p>
        </p:txBody>
      </p:sp>
      <p:sp>
        <p:nvSpPr>
          <p:cNvPr id="155" name="Google Shape;155;gce19e5b2c8_0_33"/>
          <p:cNvSpPr txBox="1"/>
          <p:nvPr/>
        </p:nvSpPr>
        <p:spPr>
          <a:xfrm>
            <a:off x="159799" y="11915538"/>
            <a:ext cx="2819644" cy="2077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r>
              <a:rPr lang="ru-RU" sz="675" dirty="0" err="1"/>
              <a:t>Джерело</a:t>
            </a:r>
            <a:r>
              <a:rPr lang="ru-RU" sz="675" dirty="0"/>
              <a:t>: IAB </a:t>
            </a:r>
            <a:r>
              <a:rPr lang="ru-RU" sz="675" dirty="0" err="1"/>
              <a:t>Ukraine</a:t>
            </a:r>
            <a:endParaRPr sz="675" dirty="0"/>
          </a:p>
        </p:txBody>
      </p:sp>
      <p:sp>
        <p:nvSpPr>
          <p:cNvPr id="156" name="Google Shape;156;gce19e5b2c8_0_33"/>
          <p:cNvSpPr txBox="1"/>
          <p:nvPr/>
        </p:nvSpPr>
        <p:spPr>
          <a:xfrm>
            <a:off x="0" y="98377"/>
            <a:ext cx="6858000" cy="5963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1427" tIns="51427" rIns="51427" bIns="51427" anchor="t" anchorCtr="0">
            <a:spAutoFit/>
          </a:bodyPr>
          <a:lstStyle/>
          <a:p>
            <a:pPr algn="ctr">
              <a:buSzPts val="2400"/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ОЦІНКА ОБСЯГУ РИНКУ ІНТЕРНЕТ МЕДІА </a:t>
            </a:r>
          </a:p>
          <a:p>
            <a:pPr algn="ctr">
              <a:buSzPts val="2400"/>
            </a:pPr>
            <a:r>
              <a:rPr lang="ru-RU" sz="1600" b="1" dirty="0">
                <a:solidFill>
                  <a:schemeClr val="tx1">
                    <a:lumMod val="50000"/>
                    <a:lumOff val="50000"/>
                  </a:schemeClr>
                </a:solidFill>
                <a:highlight>
                  <a:srgbClr val="FFFFFF"/>
                </a:highlight>
                <a:latin typeface="Arial Black" panose="020B0A04020102020204" pitchFamily="34" charset="0"/>
              </a:rPr>
              <a:t> РЕКЛАМИ ЗА 1Н2021</a:t>
            </a:r>
            <a:endParaRPr lang="ru-RU" sz="1600" b="1" dirty="0">
              <a:solidFill>
                <a:schemeClr val="tx1">
                  <a:lumMod val="50000"/>
                  <a:lumOff val="50000"/>
                </a:schemeClr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21" name="Диаграмма 20"/>
          <p:cNvGraphicFramePr/>
          <p:nvPr>
            <p:extLst>
              <p:ext uri="{D42A27DB-BD31-4B8C-83A1-F6EECF244321}">
                <p14:modId xmlns:p14="http://schemas.microsoft.com/office/powerpoint/2010/main" val="1062575512"/>
              </p:ext>
            </p:extLst>
          </p:nvPr>
        </p:nvGraphicFramePr>
        <p:xfrm>
          <a:off x="-64896" y="799172"/>
          <a:ext cx="4101520" cy="329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7" name="Google Shape;163;gca6336f462_0_241"/>
          <p:cNvSpPr/>
          <p:nvPr/>
        </p:nvSpPr>
        <p:spPr>
          <a:xfrm rot="-5400000">
            <a:off x="2781498" y="2516759"/>
            <a:ext cx="442801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9797" y="5687163"/>
            <a:ext cx="66522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>
                <a:solidFill>
                  <a:schemeClr val="bg1"/>
                </a:solidFill>
              </a:rPr>
              <a:t>Пул учасників оцінки об</a:t>
            </a:r>
            <a:r>
              <a:rPr lang="ru-RU" b="1" dirty="0" err="1">
                <a:solidFill>
                  <a:schemeClr val="bg1"/>
                </a:solidFill>
              </a:rPr>
              <a:t>ся</a:t>
            </a:r>
            <a:r>
              <a:rPr lang="uk-UA" b="1" dirty="0">
                <a:solidFill>
                  <a:schemeClr val="bg1"/>
                </a:solidFill>
              </a:rPr>
              <a:t>гу ринку інтернет медіа реклами  </a:t>
            </a:r>
            <a:r>
              <a:rPr lang="en-US" b="1" dirty="0">
                <a:solidFill>
                  <a:schemeClr val="bg1"/>
                </a:solidFill>
              </a:rPr>
              <a:t>1H</a:t>
            </a:r>
            <a:r>
              <a:rPr lang="uk-UA" b="1" dirty="0">
                <a:solidFill>
                  <a:schemeClr val="bg1"/>
                </a:solidFill>
              </a:rPr>
              <a:t>202</a:t>
            </a:r>
            <a:r>
              <a:rPr lang="en-US" b="1" dirty="0">
                <a:solidFill>
                  <a:schemeClr val="bg1"/>
                </a:solidFill>
              </a:rPr>
              <a:t>1</a:t>
            </a:r>
            <a:endParaRPr lang="uk-UA" b="1" dirty="0">
              <a:solidFill>
                <a:schemeClr val="bg1"/>
              </a:solidFill>
            </a:endParaRPr>
          </a:p>
        </p:txBody>
      </p:sp>
      <p:sp>
        <p:nvSpPr>
          <p:cNvPr id="64" name="Google Shape;163;gca6336f462_0_241"/>
          <p:cNvSpPr/>
          <p:nvPr/>
        </p:nvSpPr>
        <p:spPr>
          <a:xfrm rot="-5400000">
            <a:off x="2543476" y="5860241"/>
            <a:ext cx="442801" cy="6610124"/>
          </a:xfrm>
          <a:prstGeom prst="roundRect">
            <a:avLst>
              <a:gd name="adj" fmla="val 50000"/>
            </a:avLst>
          </a:prstGeom>
          <a:solidFill>
            <a:srgbClr val="152EFF"/>
          </a:solidFill>
          <a:ln>
            <a:solidFill>
              <a:schemeClr val="bg1"/>
            </a:solidFill>
          </a:ln>
        </p:spPr>
        <p:txBody>
          <a:bodyPr spcFirstLastPara="1" wrap="square" lIns="51427" tIns="25706" rIns="51427" bIns="25706" anchor="ctr" anchorCtr="0">
            <a:noAutofit/>
          </a:bodyPr>
          <a:lstStyle/>
          <a:p>
            <a:pPr algn="ctr">
              <a:buSzPts val="1400"/>
            </a:pPr>
            <a:endParaRPr sz="79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59797" y="9011426"/>
            <a:ext cx="62794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Методологія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оцінки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обсягу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ринку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інтернет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медіа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реклами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1H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202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1</a:t>
            </a:r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ea typeface="Carme"/>
                <a:cs typeface="Arial" panose="020B0604020202020204" pitchFamily="34" charset="0"/>
                <a:sym typeface="Carme"/>
              </a:rPr>
              <a:t> 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1985864" y="1052172"/>
            <a:ext cx="5651379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Анастасія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 err="1">
                <a:latin typeface="Arial" panose="020B0604020202020204" pitchFamily="34" charset="0"/>
                <a:cs typeface="Arial" panose="020B0604020202020204" pitchFamily="34" charset="0"/>
              </a:rPr>
              <a:t>Байдаченко</a:t>
            </a: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CEO IAB Ukraine</a:t>
            </a:r>
            <a:endParaRPr lang="en-US" sz="1400" dirty="0">
              <a:solidFill>
                <a:srgbClr val="152E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80" name="Group 2"/>
          <p:cNvGrpSpPr/>
          <p:nvPr/>
        </p:nvGrpSpPr>
        <p:grpSpPr>
          <a:xfrm>
            <a:off x="2982228" y="11945353"/>
            <a:ext cx="893545" cy="493293"/>
            <a:chOff x="8730494" y="6508130"/>
            <a:chExt cx="893545" cy="493293"/>
          </a:xfrm>
          <a:solidFill>
            <a:srgbClr val="EAEB00"/>
          </a:solidFill>
        </p:grpSpPr>
        <p:sp>
          <p:nvSpPr>
            <p:cNvPr id="81" name="Rounded Rectangle 3"/>
            <p:cNvSpPr/>
            <p:nvPr/>
          </p:nvSpPr>
          <p:spPr>
            <a:xfrm>
              <a:off x="8730494" y="6508130"/>
              <a:ext cx="893545" cy="493293"/>
            </a:xfrm>
            <a:prstGeom prst="roundRect">
              <a:avLst>
                <a:gd name="adj" fmla="val 4219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9059779" y="6538772"/>
              <a:ext cx="375323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ru-RU" dirty="0">
                  <a:solidFill>
                    <a:schemeClr val="bg2"/>
                  </a:solidFill>
                  <a:latin typeface="Mont Bold" panose="00000900000000000000" pitchFamily="2" charset="0"/>
                </a:rPr>
                <a:t>3</a:t>
              </a:r>
              <a:endParaRPr lang="en-US" sz="1400" dirty="0">
                <a:solidFill>
                  <a:schemeClr val="bg2"/>
                </a:solidFill>
                <a:latin typeface="Mont Bold" panose="00000900000000000000" pitchFamily="2" charset="0"/>
              </a:endParaRPr>
            </a:p>
          </p:txBody>
        </p:sp>
      </p:grpSp>
      <p:grpSp>
        <p:nvGrpSpPr>
          <p:cNvPr id="16" name="Группа 15"/>
          <p:cNvGrpSpPr/>
          <p:nvPr/>
        </p:nvGrpSpPr>
        <p:grpSpPr>
          <a:xfrm>
            <a:off x="572381" y="7608799"/>
            <a:ext cx="5690688" cy="1128142"/>
            <a:chOff x="596198" y="7749007"/>
            <a:chExt cx="5690688" cy="1128142"/>
          </a:xfrm>
        </p:grpSpPr>
        <p:sp>
          <p:nvSpPr>
            <p:cNvPr id="89" name="Rounded Rectangle 49"/>
            <p:cNvSpPr/>
            <p:nvPr/>
          </p:nvSpPr>
          <p:spPr>
            <a:xfrm>
              <a:off x="921064" y="7749008"/>
              <a:ext cx="5365822" cy="1128141"/>
            </a:xfrm>
            <a:prstGeom prst="roundRect">
              <a:avLst>
                <a:gd name="adj" fmla="val 2785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 err="1">
                  <a:solidFill>
                    <a:srgbClr val="152EFF"/>
                  </a:solidFill>
                </a:rPr>
                <a:t>Admixer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Adpartner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rgbClr val="152EFF"/>
                  </a:solidFill>
                </a:rPr>
                <a:t>HTTPool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MEGOGO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 </a:t>
              </a:r>
              <a:r>
                <a:rPr lang="en-US" dirty="0">
                  <a:solidFill>
                    <a:srgbClr val="152EFF"/>
                  </a:solidFill>
                </a:rPr>
                <a:t>MGID | </a:t>
              </a:r>
              <a:r>
                <a:rPr lang="en-US" dirty="0">
                  <a:solidFill>
                    <a:schemeClr val="tx1"/>
                  </a:solidFill>
                </a:rPr>
                <a:t>online.ua</a:t>
              </a:r>
              <a:r>
                <a:rPr lang="en-US" dirty="0">
                  <a:solidFill>
                    <a:srgbClr val="152EFF"/>
                  </a:solidFill>
                </a:rPr>
                <a:t> | Programmatic Media Group | </a:t>
              </a:r>
              <a:r>
                <a:rPr lang="en-US" dirty="0">
                  <a:solidFill>
                    <a:schemeClr val="tx1"/>
                  </a:solidFill>
                </a:rPr>
                <a:t>RST.ua</a:t>
              </a:r>
              <a:r>
                <a:rPr lang="en-US" dirty="0">
                  <a:solidFill>
                    <a:srgbClr val="152EFF"/>
                  </a:solidFill>
                </a:rPr>
                <a:t> |  </a:t>
              </a:r>
              <a:r>
                <a:rPr lang="en-US" dirty="0" err="1">
                  <a:solidFill>
                    <a:srgbClr val="152EFF"/>
                  </a:solidFill>
                </a:rPr>
                <a:t>StarLightDigital</a:t>
              </a:r>
              <a:r>
                <a:rPr lang="en-US" dirty="0">
                  <a:solidFill>
                    <a:srgbClr val="152EFF"/>
                  </a:solidFill>
                </a:rPr>
                <a:t> | </a:t>
              </a:r>
              <a:r>
                <a:rPr lang="en-US" dirty="0">
                  <a:solidFill>
                    <a:schemeClr val="tx1"/>
                  </a:solidFill>
                </a:rPr>
                <a:t>ukr.net</a:t>
              </a:r>
              <a:r>
                <a:rPr lang="en-US" dirty="0">
                  <a:solidFill>
                    <a:srgbClr val="152EFF"/>
                  </a:solidFill>
                </a:rPr>
                <a:t> | UMH | </a:t>
              </a:r>
              <a:r>
                <a:rPr lang="uk-UA" dirty="0">
                  <a:solidFill>
                    <a:schemeClr val="tx1"/>
                  </a:solidFill>
                </a:rPr>
                <a:t>Медіа</a:t>
              </a:r>
              <a:r>
                <a:rPr lang="uk-UA" dirty="0">
                  <a:solidFill>
                    <a:srgbClr val="152EFF"/>
                  </a:solidFill>
                </a:rPr>
                <a:t> </a:t>
              </a:r>
              <a:r>
                <a:rPr lang="uk-UA" dirty="0">
                  <a:solidFill>
                    <a:schemeClr val="tx1"/>
                  </a:solidFill>
                </a:rPr>
                <a:t>Група</a:t>
              </a:r>
              <a:r>
                <a:rPr lang="uk-UA" dirty="0">
                  <a:solidFill>
                    <a:srgbClr val="152EFF"/>
                  </a:solidFill>
                </a:rPr>
                <a:t> </a:t>
              </a:r>
              <a:r>
                <a:rPr lang="uk-UA" dirty="0">
                  <a:solidFill>
                    <a:schemeClr val="tx1"/>
                  </a:solidFill>
                </a:rPr>
                <a:t>Україна</a:t>
              </a:r>
              <a:r>
                <a:rPr lang="en-US" dirty="0">
                  <a:solidFill>
                    <a:srgbClr val="152EFF"/>
                  </a:solidFill>
                </a:rPr>
                <a:t> | </a:t>
              </a:r>
              <a:r>
                <a:rPr lang="uk-UA" dirty="0">
                  <a:solidFill>
                    <a:srgbClr val="152EFF"/>
                  </a:solidFill>
                </a:rPr>
                <a:t>ТРК "Люкс“</a:t>
              </a:r>
            </a:p>
          </p:txBody>
        </p:sp>
        <p:sp>
          <p:nvSpPr>
            <p:cNvPr id="92" name="Rounded Rectangle 49"/>
            <p:cNvSpPr/>
            <p:nvPr/>
          </p:nvSpPr>
          <p:spPr>
            <a:xfrm rot="16200000">
              <a:off x="216260" y="8128945"/>
              <a:ext cx="1108559" cy="348683"/>
            </a:xfrm>
            <a:prstGeom prst="roundRect">
              <a:avLst>
                <a:gd name="adj" fmla="val 2785"/>
              </a:avLst>
            </a:prstGeom>
            <a:solidFill>
              <a:srgbClr val="EAE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1200" b="1" dirty="0" err="1">
                  <a:solidFill>
                    <a:schemeClr val="tx1"/>
                  </a:solidFill>
                </a:rPr>
                <a:t>Паблішери</a:t>
              </a:r>
              <a:endParaRPr lang="uk-UA" sz="1200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572381" y="6149572"/>
            <a:ext cx="5714505" cy="1354706"/>
            <a:chOff x="572381" y="6149572"/>
            <a:chExt cx="5714505" cy="1354706"/>
          </a:xfrm>
        </p:grpSpPr>
        <p:sp>
          <p:nvSpPr>
            <p:cNvPr id="87" name="Rounded Rectangle 49"/>
            <p:cNvSpPr/>
            <p:nvPr/>
          </p:nvSpPr>
          <p:spPr>
            <a:xfrm>
              <a:off x="921064" y="6149573"/>
              <a:ext cx="5365822" cy="1354705"/>
            </a:xfrm>
            <a:prstGeom prst="roundRect">
              <a:avLst>
                <a:gd name="adj" fmla="val 2785"/>
              </a:avLst>
            </a:prstGeom>
            <a:solidFill>
              <a:srgbClr val="EDEDE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en-US" dirty="0" err="1">
                  <a:solidFill>
                    <a:srgbClr val="152EFF"/>
                  </a:solidFill>
                </a:rPr>
                <a:t>AdWork</a:t>
              </a:r>
              <a:r>
                <a:rPr lang="uk-UA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dentsu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Ukraine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rgbClr val="152EFF"/>
                  </a:solidFill>
                </a:rPr>
                <a:t>GroupM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MediaHead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Mix Digital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NEOS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New Line Communications 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OM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OMD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Group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PROMODO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Publicis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Groupe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RAZOM GROUP 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chemeClr val="tx1"/>
                  </a:solidFill>
                </a:rPr>
                <a:t>TMGU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>
                  <a:solidFill>
                    <a:srgbClr val="152EFF"/>
                  </a:solidFill>
                </a:rPr>
                <a:t>|</a:t>
              </a:r>
              <a:r>
                <a:rPr lang="en-US" dirty="0">
                  <a:solidFill>
                    <a:srgbClr val="FF0000"/>
                  </a:solidFill>
                </a:rPr>
                <a:t> </a:t>
              </a:r>
              <a:r>
                <a:rPr lang="en-US" dirty="0" err="1">
                  <a:solidFill>
                    <a:srgbClr val="152EFF"/>
                  </a:solidFill>
                </a:rPr>
                <a:t>Twiga</a:t>
              </a:r>
              <a:r>
                <a:rPr lang="en-US" dirty="0">
                  <a:solidFill>
                    <a:srgbClr val="152EFF"/>
                  </a:solidFill>
                </a:rPr>
                <a:t> Digital |</a:t>
              </a:r>
              <a:r>
                <a:rPr lang="en-US" dirty="0">
                  <a:solidFill>
                    <a:schemeClr val="tx1"/>
                  </a:solidFill>
                </a:rPr>
                <a:t> </a:t>
              </a:r>
              <a:r>
                <a:rPr lang="en-US" dirty="0" err="1">
                  <a:solidFill>
                    <a:schemeClr val="tx1"/>
                  </a:solidFill>
                </a:rPr>
                <a:t>Webpromo</a:t>
              </a:r>
              <a:endParaRPr lang="uk-UA" dirty="0">
                <a:solidFill>
                  <a:schemeClr val="tx1"/>
                </a:solidFill>
              </a:endParaRPr>
            </a:p>
          </p:txBody>
        </p:sp>
        <p:sp>
          <p:nvSpPr>
            <p:cNvPr id="93" name="Rounded Rectangle 49"/>
            <p:cNvSpPr/>
            <p:nvPr/>
          </p:nvSpPr>
          <p:spPr>
            <a:xfrm rot="16200000">
              <a:off x="78819" y="6643134"/>
              <a:ext cx="1335807" cy="348683"/>
            </a:xfrm>
            <a:prstGeom prst="roundRect">
              <a:avLst>
                <a:gd name="adj" fmla="val 2785"/>
              </a:avLst>
            </a:prstGeom>
            <a:solidFill>
              <a:srgbClr val="EAEB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b="1" dirty="0">
                  <a:solidFill>
                    <a:schemeClr val="tx1"/>
                  </a:solidFill>
                </a:rPr>
                <a:t>Агенції</a:t>
              </a:r>
              <a:endParaRPr lang="uk-UA" sz="1600" b="1" dirty="0">
                <a:solidFill>
                  <a:schemeClr val="tx1"/>
                </a:solidFill>
              </a:endParaRPr>
            </a:p>
          </p:txBody>
        </p:sp>
      </p:grpSp>
      <p:sp>
        <p:nvSpPr>
          <p:cNvPr id="94" name="Rectangle 13"/>
          <p:cNvSpPr/>
          <p:nvPr/>
        </p:nvSpPr>
        <p:spPr>
          <a:xfrm>
            <a:off x="2748899" y="9593665"/>
            <a:ext cx="3570965" cy="1498146"/>
          </a:xfrm>
          <a:prstGeom prst="rect">
            <a:avLst/>
          </a:prstGeom>
          <a:solidFill>
            <a:srgbClr val="EDED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700"/>
              </a:lnSpc>
            </a:pP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у вас є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зауваження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пропозиції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доповнення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будь ласка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повідомте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нас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електронною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поштою</a:t>
            </a:r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rgbClr val="152E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anastasiya.baydachenko@iab.com.ua</a:t>
            </a:r>
            <a:endParaRPr lang="en-US" dirty="0">
              <a:solidFill>
                <a:srgbClr val="152E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Oval 27"/>
          <p:cNvSpPr/>
          <p:nvPr/>
        </p:nvSpPr>
        <p:spPr>
          <a:xfrm>
            <a:off x="1985864" y="1709146"/>
            <a:ext cx="101600" cy="101600"/>
          </a:xfrm>
          <a:prstGeom prst="ellipse">
            <a:avLst/>
          </a:prstGeom>
          <a:solidFill>
            <a:srgbClr val="152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14224" y="1576467"/>
            <a:ext cx="432506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Інтернет</a:t>
            </a:r>
            <a:r>
              <a:rPr lang="ru-RU" dirty="0"/>
              <a:t>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продовжує</a:t>
            </a:r>
            <a:r>
              <a:rPr lang="ru-RU" dirty="0"/>
              <a:t> </a:t>
            </a:r>
            <a:r>
              <a:rPr lang="ru-RU" dirty="0" err="1"/>
              <a:t>зростати</a:t>
            </a:r>
            <a:r>
              <a:rPr lang="ru-RU" dirty="0"/>
              <a:t>. За </a:t>
            </a:r>
            <a:r>
              <a:rPr lang="ru-RU" dirty="0" err="1"/>
              <a:t>даними</a:t>
            </a:r>
            <a:r>
              <a:rPr lang="ru-RU" dirty="0"/>
              <a:t> пулу </a:t>
            </a:r>
            <a:r>
              <a:rPr lang="ru-RU" dirty="0" err="1"/>
              <a:t>агенцій-учасників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зростання</a:t>
            </a:r>
            <a:r>
              <a:rPr lang="ru-RU" dirty="0"/>
              <a:t> за </a:t>
            </a:r>
            <a:r>
              <a:rPr lang="ru-RU" dirty="0" err="1"/>
              <a:t>всіма</a:t>
            </a:r>
            <a:r>
              <a:rPr lang="ru-RU" dirty="0"/>
              <a:t> </a:t>
            </a:r>
            <a:r>
              <a:rPr lang="ru-RU" dirty="0" err="1"/>
              <a:t>категоріями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платний</a:t>
            </a:r>
            <a:r>
              <a:rPr lang="ru-RU" dirty="0"/>
              <a:t> </a:t>
            </a:r>
            <a:r>
              <a:rPr lang="ru-RU" dirty="0" err="1"/>
              <a:t>пошук</a:t>
            </a:r>
            <a:r>
              <a:rPr lang="ru-RU" dirty="0"/>
              <a:t>. </a:t>
            </a:r>
            <a:endParaRPr lang="uk-UA" dirty="0"/>
          </a:p>
        </p:txBody>
      </p:sp>
      <p:sp>
        <p:nvSpPr>
          <p:cNvPr id="32" name="Oval 27"/>
          <p:cNvSpPr/>
          <p:nvPr/>
        </p:nvSpPr>
        <p:spPr>
          <a:xfrm>
            <a:off x="1985864" y="2676827"/>
            <a:ext cx="101600" cy="101600"/>
          </a:xfrm>
          <a:prstGeom prst="ellipse">
            <a:avLst/>
          </a:prstGeom>
          <a:solidFill>
            <a:srgbClr val="152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114224" y="2571945"/>
            <a:ext cx="447371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err="1"/>
              <a:t>Ключовим</a:t>
            </a:r>
            <a:r>
              <a:rPr lang="ru-RU" dirty="0"/>
              <a:t> фактором </a:t>
            </a:r>
            <a:r>
              <a:rPr lang="ru-RU" dirty="0" err="1"/>
              <a:t>зростання</a:t>
            </a:r>
            <a:r>
              <a:rPr lang="ru-RU" dirty="0"/>
              <a:t> є 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глобальних</a:t>
            </a:r>
            <a:r>
              <a:rPr lang="ru-RU" dirty="0"/>
              <a:t> </a:t>
            </a:r>
            <a:r>
              <a:rPr lang="ru-RU" dirty="0" err="1"/>
              <a:t>гравців</a:t>
            </a:r>
            <a:r>
              <a:rPr lang="ru-RU" dirty="0"/>
              <a:t> та, </a:t>
            </a:r>
            <a:r>
              <a:rPr lang="ru-RU" dirty="0" err="1"/>
              <a:t>частково</a:t>
            </a:r>
            <a:r>
              <a:rPr lang="ru-RU" dirty="0"/>
              <a:t>, </a:t>
            </a:r>
            <a:r>
              <a:rPr lang="ru-RU" dirty="0" err="1"/>
              <a:t>перелокація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 з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поріг</a:t>
            </a:r>
            <a:r>
              <a:rPr lang="ru-RU" dirty="0"/>
              <a:t> входу у </a:t>
            </a:r>
            <a:r>
              <a:rPr lang="ru-RU" dirty="0" err="1"/>
              <a:t>порівнянні</a:t>
            </a:r>
            <a:r>
              <a:rPr lang="ru-RU" dirty="0"/>
              <a:t> з рекламою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медіа</a:t>
            </a:r>
            <a:r>
              <a:rPr lang="ru-RU" dirty="0"/>
              <a:t>.</a:t>
            </a:r>
            <a:endParaRPr lang="uk-UA" altLang="en-US" dirty="0">
              <a:sym typeface="+mn-ea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53921" y="3527980"/>
            <a:ext cx="59527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Поточна методологія не оцінює категорію </a:t>
            </a:r>
            <a:r>
              <a:rPr lang="uk-UA" dirty="0" err="1"/>
              <a:t>класифайдів</a:t>
            </a:r>
            <a:r>
              <a:rPr lang="uk-UA" dirty="0"/>
              <a:t> та  </a:t>
            </a:r>
            <a:r>
              <a:rPr lang="uk-UA" dirty="0" err="1"/>
              <a:t>лідогенерації</a:t>
            </a:r>
            <a:r>
              <a:rPr lang="uk-UA" dirty="0"/>
              <a:t>, що за експертною оцінкою </a:t>
            </a:r>
            <a:r>
              <a:rPr lang="en-US" dirty="0"/>
              <a:t>IAB </a:t>
            </a:r>
            <a:r>
              <a:rPr lang="uk-UA" dirty="0"/>
              <a:t>має додати ще мінімум 10-15% до обсягу ринку. Цього разу експерти </a:t>
            </a:r>
            <a:r>
              <a:rPr lang="en-US" dirty="0"/>
              <a:t>IAB </a:t>
            </a:r>
            <a:r>
              <a:rPr lang="uk-UA" dirty="0"/>
              <a:t>спробували визначити долю </a:t>
            </a:r>
            <a:r>
              <a:rPr lang="en-US" dirty="0"/>
              <a:t>CTV </a:t>
            </a:r>
            <a:r>
              <a:rPr lang="uk-UA" dirty="0"/>
              <a:t>в бюджетах, але отримали недостатню для аналізу та висновків кількість відповідей. 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val 27"/>
          <p:cNvSpPr/>
          <p:nvPr/>
        </p:nvSpPr>
        <p:spPr>
          <a:xfrm>
            <a:off x="421842" y="3647534"/>
            <a:ext cx="101600" cy="101600"/>
          </a:xfrm>
          <a:prstGeom prst="ellipse">
            <a:avLst/>
          </a:prstGeom>
          <a:solidFill>
            <a:srgbClr val="152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9" name="Oval 27"/>
          <p:cNvSpPr/>
          <p:nvPr/>
        </p:nvSpPr>
        <p:spPr>
          <a:xfrm>
            <a:off x="421842" y="4820359"/>
            <a:ext cx="101600" cy="101600"/>
          </a:xfrm>
          <a:prstGeom prst="ellipse">
            <a:avLst/>
          </a:prstGeom>
          <a:solidFill>
            <a:srgbClr val="152E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24983" y="4725632"/>
            <a:ext cx="60155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dirty="0"/>
              <a:t>Тестування гіпотез оцінки ринку платного пошуку продовжується. Оцінки сегментів </a:t>
            </a:r>
            <a:r>
              <a:rPr lang="uk-UA" dirty="0" err="1"/>
              <a:t>інфлюенсер</a:t>
            </a:r>
            <a:r>
              <a:rPr lang="uk-UA" dirty="0"/>
              <a:t> маркетингу та </a:t>
            </a:r>
            <a:r>
              <a:rPr lang="en-US" dirty="0"/>
              <a:t>SMM </a:t>
            </a:r>
            <a:r>
              <a:rPr lang="uk-UA" dirty="0"/>
              <a:t>проводяться окремим дослідженням.</a:t>
            </a:r>
            <a:endParaRPr lang="uk-UA" altLang="en-US" dirty="0">
              <a:sym typeface="+mn-ea"/>
            </a:endParaRPr>
          </a:p>
        </p:txBody>
      </p:sp>
      <p:pic>
        <p:nvPicPr>
          <p:cNvPr id="2" name="Рисунок 1">
            <a:hlinkClick r:id="rId5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859" y="9649988"/>
            <a:ext cx="1440000" cy="1440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797" y="1427986"/>
            <a:ext cx="1656000" cy="1656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1877</TotalTime>
  <Words>588</Words>
  <Application>Microsoft Office PowerPoint</Application>
  <PresentationFormat>Widescreen</PresentationFormat>
  <Paragraphs>140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Bauhaus 93</vt:lpstr>
      <vt:lpstr>Calibri</vt:lpstr>
      <vt:lpstr>Mont Bold</vt:lpstr>
      <vt:lpstr>Тема Office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Анастасія Байдаченко</dc:creator>
  <cp:lastModifiedBy>Daria Malikhatko</cp:lastModifiedBy>
  <cp:revision>86</cp:revision>
  <dcterms:created xsi:type="dcterms:W3CDTF">2021-02-12T11:23:00Z</dcterms:created>
  <dcterms:modified xsi:type="dcterms:W3CDTF">2021-08-27T15:42:05Z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1033-11.2.0.10078</vt:lpwstr>
  </property>
</Properties>
</file>